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90"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91" r:id="rId35"/>
  </p:sldIdLst>
  <p:sldSz cx="9753600" cy="5486400"/>
  <p:notesSz cx="5486400" cy="97536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8729"/>
    <a:srgbClr val="9D8358"/>
    <a:srgbClr val="3F2105"/>
    <a:srgbClr val="904700"/>
    <a:srgbClr val="966919"/>
    <a:srgbClr val="8E4E0B"/>
    <a:srgbClr val="B26E27"/>
    <a:srgbClr val="DC6808"/>
    <a:srgbClr val="992D01"/>
    <a:srgbClr val="C78A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79" autoAdjust="0"/>
    <p:restoredTop sz="94610"/>
  </p:normalViewPr>
  <p:slideViewPr>
    <p:cSldViewPr snapToGrid="0" snapToObjects="1">
      <p:cViewPr varScale="1">
        <p:scale>
          <a:sx n="75" d="100"/>
          <a:sy n="75" d="100"/>
        </p:scale>
        <p:origin x="1122" y="2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1895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350C8F-2B5E-A343-964B-3276E8E8C6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3761D3-BB62-AB53-89C3-7C3F960D6C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AB0D38-ECAD-1DAC-1802-8CD25A960C3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1122785-8576-5350-6E77-2DF7C7BFA73D}"/>
              </a:ext>
            </a:extLst>
          </p:cNvPr>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7223962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notesSlide" Target="../notesSlides/notesSlide34.xml"/><Relationship Id="rId1" Type="http://schemas.openxmlformats.org/officeDocument/2006/relationships/slideLayout" Target="../slideLayouts/slideLayout1.xml"/><Relationship Id="rId6" Type="http://schemas.openxmlformats.org/officeDocument/2006/relationships/hyperlink" Target="mailto:info@mbokodoentle.com" TargetMode="External"/><Relationship Id="rId5" Type="http://schemas.openxmlformats.org/officeDocument/2006/relationships/hyperlink" Target="http://www.mbokodoentle.com/" TargetMode="Externa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1"/>
          <p:cNvPicPr>
            <a:picLocks noChangeAspect="1"/>
          </p:cNvPicPr>
          <p:nvPr/>
        </p:nvPicPr>
        <p:blipFill>
          <a:blip r:embed="rId3"/>
          <a:srcRect t="7812" b="7812"/>
          <a:stretch/>
        </p:blipFill>
        <p:spPr>
          <a:xfrm>
            <a:off x="0" y="0"/>
            <a:ext cx="9753600" cy="5486400"/>
          </a:xfrm>
          <a:prstGeom prst="rect">
            <a:avLst/>
          </a:prstGeom>
        </p:spPr>
      </p:pic>
      <p:sp>
        <p:nvSpPr>
          <p:cNvPr id="8" name="Rectangle 7">
            <a:extLst>
              <a:ext uri="{FF2B5EF4-FFF2-40B4-BE49-F238E27FC236}">
                <a16:creationId xmlns:a16="http://schemas.microsoft.com/office/drawing/2014/main" id="{C28B9AF4-6840-6683-2557-FA2C5E1CB421}"/>
              </a:ext>
            </a:extLst>
          </p:cNvPr>
          <p:cNvSpPr/>
          <p:nvPr/>
        </p:nvSpPr>
        <p:spPr>
          <a:xfrm>
            <a:off x="0" y="1"/>
            <a:ext cx="9753600" cy="5486400"/>
          </a:xfrm>
          <a:prstGeom prst="rect">
            <a:avLst/>
          </a:prstGeom>
          <a:solidFill>
            <a:schemeClr val="tx1">
              <a:alpha val="1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0"/>
          <p:cNvSpPr/>
          <p:nvPr/>
        </p:nvSpPr>
        <p:spPr>
          <a:xfrm>
            <a:off x="1478882" y="2320576"/>
            <a:ext cx="3190875" cy="219075"/>
          </a:xfrm>
          <a:prstGeom prst="rect">
            <a:avLst/>
          </a:prstGeom>
          <a:noFill/>
          <a:ln/>
        </p:spPr>
        <p:txBody>
          <a:bodyPr wrap="square" lIns="0" tIns="0" rIns="0" bIns="0" rtlCol="0" anchor="ctr"/>
          <a:lstStyle/>
          <a:p>
            <a:pPr marL="0" indent="0" algn="l">
              <a:lnSpc>
                <a:spcPct val="79650"/>
              </a:lnSpc>
              <a:buNone/>
            </a:pPr>
            <a:r>
              <a:rPr lang="en-US" b="1" kern="0" spc="27" dirty="0">
                <a:solidFill>
                  <a:srgbClr val="FFFFFF"/>
                </a:solidFill>
                <a:latin typeface="Archivo Black" pitchFamily="34" charset="0"/>
                <a:ea typeface="Archivo Black" pitchFamily="34" charset="-122"/>
                <a:cs typeface="Archivo Black" pitchFamily="34" charset="-120"/>
              </a:rPr>
              <a:t>Strategic Business  Plan For</a:t>
            </a:r>
            <a:endParaRPr lang="en-US" b="1" dirty="0"/>
          </a:p>
        </p:txBody>
      </p:sp>
      <p:sp>
        <p:nvSpPr>
          <p:cNvPr id="6" name="Text 1"/>
          <p:cNvSpPr/>
          <p:nvPr/>
        </p:nvSpPr>
        <p:spPr>
          <a:xfrm>
            <a:off x="1224904" y="2721321"/>
            <a:ext cx="6086475" cy="304800"/>
          </a:xfrm>
          <a:prstGeom prst="rect">
            <a:avLst/>
          </a:prstGeom>
          <a:noFill/>
          <a:ln/>
        </p:spPr>
        <p:txBody>
          <a:bodyPr wrap="square" lIns="0" tIns="0" rIns="0" bIns="0" rtlCol="0" anchor="ctr"/>
          <a:lstStyle/>
          <a:p>
            <a:pPr>
              <a:lnSpc>
                <a:spcPct val="66656"/>
              </a:lnSpc>
            </a:pPr>
            <a:r>
              <a:rPr lang="en-US" sz="3600" b="1" dirty="0">
                <a:solidFill>
                  <a:srgbClr val="FFFFFF"/>
                </a:solidFill>
                <a:latin typeface="Archivo Black" pitchFamily="34" charset="0"/>
                <a:ea typeface="Archivo Black" pitchFamily="34" charset="-122"/>
              </a:rPr>
              <a:t>MBOKODO ENTLE</a:t>
            </a:r>
            <a:endParaRPr lang="en-US" sz="3600" b="1" dirty="0"/>
          </a:p>
        </p:txBody>
      </p:sp>
      <p:sp>
        <p:nvSpPr>
          <p:cNvPr id="7" name="Text 2"/>
          <p:cNvSpPr/>
          <p:nvPr/>
        </p:nvSpPr>
        <p:spPr>
          <a:xfrm>
            <a:off x="3524250" y="3782397"/>
            <a:ext cx="3990975" cy="171450"/>
          </a:xfrm>
          <a:prstGeom prst="rect">
            <a:avLst/>
          </a:prstGeom>
          <a:noFill/>
          <a:ln/>
        </p:spPr>
        <p:txBody>
          <a:bodyPr wrap="square" lIns="0" tIns="0" rIns="0" bIns="0" rtlCol="0" anchor="ctr"/>
          <a:lstStyle/>
          <a:p>
            <a:pPr marL="0" indent="0" algn="l">
              <a:lnSpc>
                <a:spcPct val="86166"/>
              </a:lnSpc>
              <a:buNone/>
            </a:pPr>
            <a:r>
              <a:rPr lang="en-US" sz="1050" b="1" dirty="0">
                <a:solidFill>
                  <a:srgbClr val="FFFFFF"/>
                </a:solidFill>
                <a:latin typeface="Montserrat" pitchFamily="34" charset="0"/>
              </a:rPr>
              <a:t>September 2025</a:t>
            </a:r>
            <a:endParaRPr lang="en-US" sz="1050" dirty="0"/>
          </a:p>
        </p:txBody>
      </p:sp>
      <p:pic>
        <p:nvPicPr>
          <p:cNvPr id="4" name="Image 2" descr="preencoded.png"/>
          <p:cNvPicPr>
            <a:picLocks noChangeAspect="1"/>
          </p:cNvPicPr>
          <p:nvPr/>
        </p:nvPicPr>
        <p:blipFill>
          <a:blip r:embed="rId4"/>
          <a:stretch>
            <a:fillRect/>
          </a:stretch>
        </p:blipFill>
        <p:spPr>
          <a:xfrm>
            <a:off x="3248025" y="1190625"/>
            <a:ext cx="4581525" cy="310515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5" name="Text 0"/>
          <p:cNvSpPr/>
          <p:nvPr/>
        </p:nvSpPr>
        <p:spPr>
          <a:xfrm>
            <a:off x="521943" y="443930"/>
            <a:ext cx="5381625" cy="342900"/>
          </a:xfrm>
          <a:prstGeom prst="rect">
            <a:avLst/>
          </a:prstGeom>
          <a:noFill/>
          <a:ln/>
        </p:spPr>
        <p:txBody>
          <a:bodyPr wrap="square" lIns="0" tIns="0" rIns="0" bIns="0" rtlCol="0" anchor="ctr"/>
          <a:lstStyle/>
          <a:p>
            <a:pPr algn="l">
              <a:lnSpc>
                <a:spcPct val="66563"/>
              </a:lnSpc>
              <a:buSzPct val="100000"/>
            </a:pPr>
            <a:r>
              <a:rPr lang="en-US" sz="2700" b="1" dirty="0">
                <a:solidFill>
                  <a:srgbClr val="000000"/>
                </a:solidFill>
                <a:latin typeface="Archivo Black" pitchFamily="34" charset="0"/>
                <a:ea typeface="Archivo Black" pitchFamily="34" charset="-122"/>
                <a:cs typeface="Archivo Black" pitchFamily="34" charset="-120"/>
              </a:rPr>
              <a:t>4. Market Analysis</a:t>
            </a:r>
            <a:endParaRPr lang="en-US" sz="2700" b="1" dirty="0"/>
          </a:p>
        </p:txBody>
      </p:sp>
      <p:sp>
        <p:nvSpPr>
          <p:cNvPr id="6" name="Text 1"/>
          <p:cNvSpPr/>
          <p:nvPr/>
        </p:nvSpPr>
        <p:spPr>
          <a:xfrm>
            <a:off x="576337" y="932398"/>
            <a:ext cx="6905625" cy="4376202"/>
          </a:xfrm>
          <a:prstGeom prst="rect">
            <a:avLst/>
          </a:prstGeom>
          <a:noFill/>
          <a:ln/>
        </p:spPr>
        <p:txBody>
          <a:bodyPr wrap="square" lIns="0" tIns="0" rIns="0" bIns="0" rtlCol="0" anchor="ctr"/>
          <a:lstStyle/>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4.1 Industry Overview</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Africa’s events management industry is rapidly expanding, with South Africa emerging as a global hub, yet rural communities remain excluded as growth concentrates in urban centers. Global agendas like the AU’s Agenda 2063 and the UN SDGs now emphasize inclusivity and rural transformation, creating opportunities for event models that drive both economic empowerment and social impact. At the same time, technology—through live streaming and hybrid events—is extending reach beyond physical venues, enabling rural communities to connect with global audiences. Positioned at this intersection, Mbokodo Entle leverages professional event delivery to bridge these gaps, showcasing rural culture and potential while aligning with developmental priorities.</a:t>
            </a:r>
            <a:endParaRPr lang="en-US" sz="800" dirty="0">
              <a:solidFill>
                <a:srgbClr val="000000"/>
              </a:solidFill>
            </a:endParaRPr>
          </a:p>
          <a:p>
            <a:pPr marL="0" indent="0" algn="l">
              <a:lnSpc>
                <a:spcPct val="5933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4.2 Target Market</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 targets a diverse market that includes government agencies, NGOs, and development organizations seeking platforms to showcase rural empowerment, corporates aiming to align CSR with impactful initiatives, and rural communities themselves as active partners contributing talent and culture. By staging professional events in rural areas, the company links developmental goals with measurable outcomes while giving corporates visibility and credibility. Through digital platforms, Mbokodo Entle also extends its reach to global audiences, positioning rural Africa within international cultural, developmental, and investment conversations.</a:t>
            </a:r>
            <a:endParaRPr lang="en-US" sz="800" dirty="0">
              <a:solidFill>
                <a:srgbClr val="000000"/>
              </a:solidFill>
            </a:endParaRPr>
          </a:p>
          <a:p>
            <a:pPr marL="0" indent="0" algn="l">
              <a:lnSpc>
                <a:spcPct val="5933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4.3 Competitive Landscape</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The events sector is dominated by multinational firms, national players, and local businesses, most of which focus on urban-based events like conferences, expos, and festivals. This urban concentration leaves rural markets underserved, giving Mbokodo Entle a clear first-mover advantage. While large companies may eventually replicate rural-focused models as policy and funding shift toward inclusivity, Mbokodo Entle differentiates itself through cultural authenticity, community partnerships, and expertise in managing remote events. Its brand identity is firmly rooted in rural empowerment, making it difficult for generalist competitors to replicate. Smaller local firms compete at the community level but often lack the resources, systems, and capacity to deliver large-scale or internationally recognized events. Mbokodo Entle bridges this gap by combining developmental impact with professional standards, ensuring it appeals to both institutional and corporate clients while retaining strong ties to rural communities. </a:t>
            </a:r>
            <a:endParaRPr lang="en-US" sz="800" b="1" dirty="0">
              <a:solidFill>
                <a:srgbClr val="000000"/>
              </a:solidFill>
              <a:latin typeface="Montserrat" pitchFamily="34" charset="0"/>
              <a:ea typeface="Montserrat" pitchFamily="34" charset="-122"/>
              <a:cs typeface="Montserrat" pitchFamily="34" charset="-120"/>
            </a:endParaRPr>
          </a:p>
          <a:p>
            <a:pPr marL="0" indent="0" algn="l">
              <a:lnSpc>
                <a:spcPct val="92663"/>
              </a:lnSpc>
              <a:buNone/>
            </a:pPr>
            <a:endParaRPr lang="en-US" sz="800" b="1" dirty="0">
              <a:solidFill>
                <a:srgbClr val="000000"/>
              </a:solidFill>
              <a:latin typeface="Montserrat" pitchFamily="34" charset="0"/>
              <a:ea typeface="Montserrat" pitchFamily="34" charset="-122"/>
              <a:cs typeface="Montserrat" pitchFamily="34" charset="-120"/>
            </a:endParaRPr>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4.4 Market Trends and Opportunities</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The African events industry is evolving with key trends that align closely with Mbokodo Entle’s model. Inclusive development has become a priority for governments and organizations, creating funding and partnership opportunities for events that empower marginalized groups. At the same time, digital transformation and hybrid event models are expanding reach, allowing rural communities to gain visibility on global platforms through virtual engagement and live streaming.</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Partnerships are also becoming central to sustainable event delivery, with multi-stakeholder collaborations enabling broader impact. Coupled with the growing value of cultural storytelling as both an economic driver and a diplomatic tool, Mbokodo Entle is uniquely positioned to showcase rural Africa’s cultural assets. By combining inclusivity, technology, and authenticity, the company stands to capture opportunities across tourism, creative industries, and development funding streams.</a:t>
            </a:r>
          </a:p>
        </p:txBody>
      </p:sp>
      <p:pic>
        <p:nvPicPr>
          <p:cNvPr id="9" name="Image 1">
            <a:extLst>
              <a:ext uri="{FF2B5EF4-FFF2-40B4-BE49-F238E27FC236}">
                <a16:creationId xmlns:a16="http://schemas.microsoft.com/office/drawing/2014/main" id="{C1B70B1A-E602-B6A1-EF3E-24B94024D526}"/>
              </a:ext>
            </a:extLst>
          </p:cNvPr>
          <p:cNvPicPr>
            <a:picLocks/>
          </p:cNvPicPr>
          <p:nvPr/>
        </p:nvPicPr>
        <p:blipFill>
          <a:blip r:embed="rId4"/>
          <a:srcRect b="8045"/>
          <a:stretch>
            <a:fillRect/>
          </a:stretch>
        </p:blipFill>
        <p:spPr>
          <a:xfrm>
            <a:off x="7900282" y="376564"/>
            <a:ext cx="1325880" cy="1627632"/>
          </a:xfrm>
          <a:prstGeom prst="rect">
            <a:avLst/>
          </a:prstGeom>
        </p:spPr>
      </p:pic>
      <p:pic>
        <p:nvPicPr>
          <p:cNvPr id="10" name="Image 2" descr="preencoded.png">
            <a:extLst>
              <a:ext uri="{FF2B5EF4-FFF2-40B4-BE49-F238E27FC236}">
                <a16:creationId xmlns:a16="http://schemas.microsoft.com/office/drawing/2014/main" id="{572FBC1B-CB01-83DD-028C-D3FBE191A10D}"/>
              </a:ext>
            </a:extLst>
          </p:cNvPr>
          <p:cNvPicPr>
            <a:picLocks noChangeAspect="1"/>
          </p:cNvPicPr>
          <p:nvPr/>
        </p:nvPicPr>
        <p:blipFill>
          <a:blip r:embed="rId5"/>
          <a:stretch>
            <a:fillRect/>
          </a:stretch>
        </p:blipFill>
        <p:spPr>
          <a:xfrm>
            <a:off x="7495470" y="711688"/>
            <a:ext cx="809625" cy="80962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9F01722-188F-79CF-F35C-D86ACEA31262}"/>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2116417" y="2085233"/>
            <a:ext cx="6010275" cy="514350"/>
          </a:xfrm>
          <a:prstGeom prst="rect">
            <a:avLst/>
          </a:prstGeom>
          <a:noFill/>
          <a:ln/>
        </p:spPr>
        <p:txBody>
          <a:bodyPr wrap="square" lIns="0" tIns="0" rIns="0" bIns="0" rtlCol="0" anchor="ctr"/>
          <a:lstStyle/>
          <a:p>
            <a:pPr marL="0" indent="0" algn="l">
              <a:lnSpc>
                <a:spcPct val="79650"/>
              </a:lnSpc>
              <a:buNone/>
            </a:pPr>
            <a:r>
              <a:rPr lang="en-US" sz="1800" b="1" dirty="0">
                <a:solidFill>
                  <a:srgbClr val="FFFFFF"/>
                </a:solidFill>
                <a:latin typeface="Archivo Black" pitchFamily="34" charset="0"/>
                <a:ea typeface="Archivo Black" pitchFamily="34" charset="-122"/>
                <a:cs typeface="Archivo Black" pitchFamily="34" charset="-120"/>
              </a:rPr>
              <a:t>Section 5</a:t>
            </a:r>
            <a:endParaRPr lang="en-US" sz="1800" b="1" dirty="0"/>
          </a:p>
        </p:txBody>
      </p:sp>
      <p:sp>
        <p:nvSpPr>
          <p:cNvPr id="5" name="Text 1"/>
          <p:cNvSpPr/>
          <p:nvPr/>
        </p:nvSpPr>
        <p:spPr>
          <a:xfrm>
            <a:off x="2062543" y="2608136"/>
            <a:ext cx="6410325" cy="514350"/>
          </a:xfrm>
          <a:prstGeom prst="rect">
            <a:avLst/>
          </a:prstGeom>
          <a:noFill/>
          <a:ln/>
        </p:spPr>
        <p:txBody>
          <a:bodyPr wrap="square" lIns="0" tIns="0" rIns="0" bIns="0" rtlCol="0" anchor="ctr"/>
          <a:lstStyle/>
          <a:p>
            <a:pPr marL="0" indent="0" algn="l">
              <a:lnSpc>
                <a:spcPct val="66656"/>
              </a:lnSpc>
              <a:buNone/>
            </a:pPr>
            <a:r>
              <a:rPr lang="en-US" sz="4800" b="1" dirty="0">
                <a:solidFill>
                  <a:srgbClr val="FFFFFF"/>
                </a:solidFill>
                <a:latin typeface="Archivo Black" pitchFamily="34" charset="0"/>
                <a:ea typeface="Archivo Black" pitchFamily="34" charset="-122"/>
                <a:cs typeface="Archivo Black" pitchFamily="34" charset="-120"/>
              </a:rPr>
              <a:t>Products &amp; Services</a:t>
            </a:r>
            <a:endParaRPr lang="en-US" sz="4800" b="1"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5" name="Text 0"/>
          <p:cNvSpPr/>
          <p:nvPr/>
        </p:nvSpPr>
        <p:spPr>
          <a:xfrm>
            <a:off x="521943" y="443930"/>
            <a:ext cx="5381625" cy="342900"/>
          </a:xfrm>
          <a:prstGeom prst="rect">
            <a:avLst/>
          </a:prstGeom>
          <a:noFill/>
          <a:ln/>
        </p:spPr>
        <p:txBody>
          <a:bodyPr wrap="square" lIns="0" tIns="0" rIns="0" bIns="0" rtlCol="0" anchor="ctr"/>
          <a:lstStyle/>
          <a:p>
            <a:pPr algn="l">
              <a:lnSpc>
                <a:spcPct val="66563"/>
              </a:lnSpc>
              <a:buSzPct val="100000"/>
            </a:pPr>
            <a:r>
              <a:rPr lang="en-US" sz="2700" b="1" dirty="0">
                <a:solidFill>
                  <a:srgbClr val="000000"/>
                </a:solidFill>
                <a:latin typeface="Archivo Black" pitchFamily="34" charset="0"/>
                <a:ea typeface="Archivo Black" pitchFamily="34" charset="-122"/>
                <a:cs typeface="Archivo Black" pitchFamily="34" charset="-120"/>
              </a:rPr>
              <a:t>5. Products and Services</a:t>
            </a:r>
            <a:endParaRPr lang="en-US" sz="2700" b="1" dirty="0"/>
          </a:p>
        </p:txBody>
      </p:sp>
      <p:sp>
        <p:nvSpPr>
          <p:cNvPr id="6" name="Text 1"/>
          <p:cNvSpPr/>
          <p:nvPr/>
        </p:nvSpPr>
        <p:spPr>
          <a:xfrm>
            <a:off x="576337" y="932397"/>
            <a:ext cx="6858000" cy="4110073"/>
          </a:xfrm>
          <a:prstGeom prst="rect">
            <a:avLst/>
          </a:prstGeom>
          <a:noFill/>
          <a:ln/>
        </p:spPr>
        <p:txBody>
          <a:bodyPr wrap="square" lIns="0" tIns="0" rIns="0" bIns="0" rtlCol="0" anchor="ctr"/>
          <a:lstStyle/>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5.1 Service Portfolio</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 offers a comprehensive portfolio of services designed to meet the needs of diverse clients while maintaining a strong focus on rural empowerment. Its core services include the design and management of global-standard events hosted in rural and remote areas. These events range from cultural festivals and conferences to development summits and brand activations. Each event is tailored to highlight the unique strengths of rural communities, creating platforms where local stakeholders can engage directly with investors, policymakers, and global audiences.</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In addition to event design and execution, Mbokodo Entle provides brand management services. These include crafting compelling narratives, designing promotional campaigns, and managing public relations to ensure that events gain visibility across multiple platforms. By leveraging expertise in storytelling, the company ensures that rural communities are not only represented but celebrated.</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Another key component of the service portfolio is partnership facilitation. Mbokodo Entle acts as an intermediary that connects rural communities with corporates, development agencies, and government institutions. By fostering these collaborations, the company ensures that events generate lasting impact beyond their immediate duration. Digital event promotion and hybrid event solutions form the final layer of the portfolio, enabling Mbokodo Entle to scale visibility and reach international markets.</a:t>
            </a:r>
          </a:p>
          <a:p>
            <a:pPr marL="0" indent="0" algn="l">
              <a:lnSpc>
                <a:spcPct val="9266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Key service categories include:</a:t>
            </a:r>
          </a:p>
          <a:p>
            <a:pPr marL="0" indent="0" algn="l">
              <a:lnSpc>
                <a:spcPct val="92663"/>
              </a:lnSpc>
              <a:buNone/>
            </a:pPr>
            <a:endParaRPr lang="en-US" sz="800" dirty="0"/>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Cultural festivals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Development summits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Corporate brand activations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Digital event promotion. </a:t>
            </a:r>
          </a:p>
          <a:p>
            <a:pPr marL="0" indent="0" algn="l">
              <a:lnSpc>
                <a:spcPct val="9266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5.2 Unique Selling Proposition (USP)</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Entle’s Unique Selling Proposition lies in its unwavering focus on rural inclusion within the events sector. While competitors concentrate on urban-based projects, Mbokodo Entle has positioned itself in a niche that is both socially relevant and commercially viable. The company’s USP is not only about location but also about purpose: it designs events that deliver measurable developmental outcomes alongside professional execution.</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By integrating brand management, public relations, and stakeholder engagement into its service offering, Mbokodo Entle delivers a holistic solution. Its ability to create platforms where rural communities engage with global stakeholders differentiates it from firms that simply stage events. This dual impact—commercial success combined with social transformation—forms the foundation of Mbokodo Entle’s competitive advantage.</a:t>
            </a:r>
          </a:p>
        </p:txBody>
      </p:sp>
      <p:pic>
        <p:nvPicPr>
          <p:cNvPr id="9" name="Image 1">
            <a:extLst>
              <a:ext uri="{FF2B5EF4-FFF2-40B4-BE49-F238E27FC236}">
                <a16:creationId xmlns:a16="http://schemas.microsoft.com/office/drawing/2014/main" id="{D71890D7-F130-D358-8155-E4D3A3BDE18D}"/>
              </a:ext>
            </a:extLst>
          </p:cNvPr>
          <p:cNvPicPr>
            <a:picLocks/>
          </p:cNvPicPr>
          <p:nvPr/>
        </p:nvPicPr>
        <p:blipFill>
          <a:blip r:embed="rId4"/>
          <a:srcRect b="8045"/>
          <a:stretch>
            <a:fillRect/>
          </a:stretch>
        </p:blipFill>
        <p:spPr>
          <a:xfrm>
            <a:off x="7900282" y="376564"/>
            <a:ext cx="1325880" cy="1627632"/>
          </a:xfrm>
          <a:prstGeom prst="rect">
            <a:avLst/>
          </a:prstGeom>
        </p:spPr>
      </p:pic>
      <p:pic>
        <p:nvPicPr>
          <p:cNvPr id="10" name="Image 2" descr="preencoded.png">
            <a:extLst>
              <a:ext uri="{FF2B5EF4-FFF2-40B4-BE49-F238E27FC236}">
                <a16:creationId xmlns:a16="http://schemas.microsoft.com/office/drawing/2014/main" id="{36063C1B-8CF8-46E7-ADEA-632257218DCD}"/>
              </a:ext>
            </a:extLst>
          </p:cNvPr>
          <p:cNvPicPr>
            <a:picLocks noChangeAspect="1"/>
          </p:cNvPicPr>
          <p:nvPr/>
        </p:nvPicPr>
        <p:blipFill>
          <a:blip r:embed="rId5"/>
          <a:stretch>
            <a:fillRect/>
          </a:stretch>
        </p:blipFill>
        <p:spPr>
          <a:xfrm>
            <a:off x="7495470" y="711688"/>
            <a:ext cx="809625" cy="80962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DF7ADAC-A034-565E-4424-ABBBE32BE049}"/>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2116417" y="2323357"/>
            <a:ext cx="6010275" cy="419843"/>
          </a:xfrm>
          <a:prstGeom prst="rect">
            <a:avLst/>
          </a:prstGeom>
          <a:noFill/>
          <a:ln/>
        </p:spPr>
        <p:txBody>
          <a:bodyPr wrap="square" lIns="0" tIns="0" rIns="0" bIns="0" rtlCol="0" anchor="ctr"/>
          <a:lstStyle/>
          <a:p>
            <a:pPr marL="0" indent="0" algn="l">
              <a:lnSpc>
                <a:spcPct val="79650"/>
              </a:lnSpc>
              <a:buNone/>
            </a:pPr>
            <a:r>
              <a:rPr lang="en-US" sz="1800" b="1" dirty="0">
                <a:solidFill>
                  <a:srgbClr val="FFFFFF"/>
                </a:solidFill>
                <a:latin typeface="Archivo Black" pitchFamily="34" charset="0"/>
                <a:ea typeface="Archivo Black" pitchFamily="34" charset="-122"/>
                <a:cs typeface="Archivo Black" pitchFamily="34" charset="-120"/>
              </a:rPr>
              <a:t>Section 6</a:t>
            </a:r>
            <a:endParaRPr lang="en-US" sz="1800" b="1" dirty="0"/>
          </a:p>
        </p:txBody>
      </p:sp>
      <p:sp>
        <p:nvSpPr>
          <p:cNvPr id="5" name="Text 1"/>
          <p:cNvSpPr/>
          <p:nvPr/>
        </p:nvSpPr>
        <p:spPr>
          <a:xfrm>
            <a:off x="2062543" y="2608136"/>
            <a:ext cx="7162800" cy="1009650"/>
          </a:xfrm>
          <a:prstGeom prst="rect">
            <a:avLst/>
          </a:prstGeom>
          <a:noFill/>
          <a:ln/>
        </p:spPr>
        <p:txBody>
          <a:bodyPr wrap="square" lIns="0" tIns="0" rIns="0" bIns="0" rtlCol="0" anchor="ctr"/>
          <a:lstStyle/>
          <a:p>
            <a:pPr marL="0" indent="0" algn="l">
              <a:lnSpc>
                <a:spcPct val="66656"/>
              </a:lnSpc>
              <a:buNone/>
            </a:pPr>
            <a:r>
              <a:rPr lang="en-US" sz="4425" b="1" dirty="0">
                <a:solidFill>
                  <a:srgbClr val="FFFFFF"/>
                </a:solidFill>
                <a:latin typeface="Archivo Black" pitchFamily="34" charset="0"/>
                <a:ea typeface="Archivo Black" pitchFamily="34" charset="-122"/>
                <a:cs typeface="Archivo Black" pitchFamily="34" charset="-120"/>
              </a:rPr>
              <a:t>Marketing &amp; Sales Strategy</a:t>
            </a:r>
            <a:endParaRPr lang="en-US" sz="4425" b="1"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5" name="Text 0"/>
          <p:cNvSpPr/>
          <p:nvPr/>
        </p:nvSpPr>
        <p:spPr>
          <a:xfrm>
            <a:off x="521943" y="443930"/>
            <a:ext cx="6153150" cy="342900"/>
          </a:xfrm>
          <a:prstGeom prst="rect">
            <a:avLst/>
          </a:prstGeom>
          <a:noFill/>
          <a:ln/>
        </p:spPr>
        <p:txBody>
          <a:bodyPr wrap="square" lIns="0" tIns="0" rIns="0" bIns="0" rtlCol="0" anchor="ctr"/>
          <a:lstStyle/>
          <a:p>
            <a:pPr algn="l">
              <a:lnSpc>
                <a:spcPct val="66563"/>
              </a:lnSpc>
              <a:buSzPct val="100000"/>
            </a:pPr>
            <a:r>
              <a:rPr lang="en-US" sz="2700" b="1" dirty="0">
                <a:solidFill>
                  <a:srgbClr val="000000"/>
                </a:solidFill>
                <a:latin typeface="Archivo Black" pitchFamily="34" charset="0"/>
                <a:ea typeface="Archivo Black" pitchFamily="34" charset="-122"/>
                <a:cs typeface="Archivo Black" pitchFamily="34" charset="-120"/>
              </a:rPr>
              <a:t>6. Marketing and Sales Strategy</a:t>
            </a:r>
            <a:endParaRPr lang="en-US" sz="2700" b="1" dirty="0"/>
          </a:p>
        </p:txBody>
      </p:sp>
      <p:sp>
        <p:nvSpPr>
          <p:cNvPr id="6" name="Text 1"/>
          <p:cNvSpPr/>
          <p:nvPr/>
        </p:nvSpPr>
        <p:spPr>
          <a:xfrm>
            <a:off x="576337" y="932398"/>
            <a:ext cx="6858000" cy="3347502"/>
          </a:xfrm>
          <a:prstGeom prst="rect">
            <a:avLst/>
          </a:prstGeom>
          <a:noFill/>
          <a:ln/>
        </p:spPr>
        <p:txBody>
          <a:bodyPr wrap="square" lIns="0" tIns="0" rIns="0" bIns="0" rtlCol="0" anchor="ctr"/>
          <a:lstStyle/>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6.1 Marketing Objectives</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Entle’s short-term marketing objectives are centered on expanding visibility, securing new clients, and building credibility in the events sector. Within the next 12 months, the company aims to increase brand recognition across South Africa, secure at least three institutional partnerships with development agencies or corporates, and grow its audience reach by 30% through targeted digital campaigns. In the medium term, it plans to extend operations into selected African countries to establish itself as a continental leader in rural-focused events. Over the long term, Mbokodo Entle aspires to become the partner of choice for global organizations seeking to align their initiatives with inclusive development goals.</a:t>
            </a:r>
          </a:p>
          <a:p>
            <a:pPr marL="0" indent="0" algn="l">
              <a:lnSpc>
                <a:spcPct val="9266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6.2 Branding and Positioning</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Branding is central to Mbokodo Entle’s identity as both a commercial and developmental enterprise. The company positions itself as a pioneer in rural event management, combining professionalism with cultural authenticity. Its branding emphasizes empowerment, innovation, and inclusivity, resonating with clients that value impact-driven partnerships.</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In terms of market positioning, Mbokodo Entle differentiates itself by occupying a unique niche: delivering global-standard events in rural contexts. This positions the company above small local players that lack scale and below large urban-based firms that neglect rural markets. By balancing authenticity with professionalism, Mbokodo Entle establishes itself as a credible, impactful, and scalable brand.</a:t>
            </a:r>
          </a:p>
          <a:p>
            <a:pPr marL="0" indent="0" algn="l">
              <a:lnSpc>
                <a:spcPct val="9266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6.3 Client Acquisition and Retention Strategies</a:t>
            </a:r>
            <a:endParaRPr lang="en-US" sz="800" dirty="0"/>
          </a:p>
          <a:p>
            <a:pPr>
              <a:spcBef>
                <a:spcPts val="600"/>
              </a:spcBef>
            </a:pPr>
            <a:r>
              <a:rPr lang="en-US" sz="800" dirty="0">
                <a:solidFill>
                  <a:srgbClr val="000000"/>
                </a:solidFill>
                <a:latin typeface="Montserrat" pitchFamily="34" charset="0"/>
                <a:ea typeface="Montserrat" pitchFamily="34" charset="-122"/>
                <a:cs typeface="Montserrat" pitchFamily="34" charset="-120"/>
              </a:rPr>
              <a:t>Client acquisition will focus on direct outreach to development agencies, corporates, and government institutions. The company will leverage proposals, networking, and referrals to secure contracts, while digital marketing campaigns expand its visibility. Collaborations with influencers and thought leaders in the development space will further enhance credibility.</a:t>
            </a:r>
          </a:p>
          <a:p>
            <a:pPr>
              <a:spcBef>
                <a:spcPts val="600"/>
              </a:spcBef>
            </a:pPr>
            <a:r>
              <a:rPr lang="en-US" sz="800" dirty="0">
                <a:solidFill>
                  <a:srgbClr val="000000"/>
                </a:solidFill>
                <a:latin typeface="Montserrat" pitchFamily="34" charset="0"/>
                <a:ea typeface="Montserrat" pitchFamily="34" charset="-122"/>
                <a:cs typeface="Montserrat" pitchFamily="34" charset="-120"/>
              </a:rPr>
              <a:t>Retention strategies will emphasize long-term partnerships. By consistently delivering high-quality events with measurable outcomes, Mbokodo Entle will encourage repeat business and multi-year engagements. Feedback loops, client satisfaction surveys, and post-event evaluations will ensure continuous improvement and strengthened relationships.</a:t>
            </a:r>
          </a:p>
        </p:txBody>
      </p:sp>
      <p:pic>
        <p:nvPicPr>
          <p:cNvPr id="7" name="Image 1">
            <a:extLst>
              <a:ext uri="{FF2B5EF4-FFF2-40B4-BE49-F238E27FC236}">
                <a16:creationId xmlns:a16="http://schemas.microsoft.com/office/drawing/2014/main" id="{FC66E9FE-B3AD-2CA3-18AA-8552578AFE38}"/>
              </a:ext>
            </a:extLst>
          </p:cNvPr>
          <p:cNvPicPr>
            <a:picLocks/>
          </p:cNvPicPr>
          <p:nvPr/>
        </p:nvPicPr>
        <p:blipFill>
          <a:blip r:embed="rId4"/>
          <a:srcRect b="8045"/>
          <a:stretch>
            <a:fillRect/>
          </a:stretch>
        </p:blipFill>
        <p:spPr>
          <a:xfrm>
            <a:off x="7900282" y="376564"/>
            <a:ext cx="1325880" cy="1627632"/>
          </a:xfrm>
          <a:prstGeom prst="rect">
            <a:avLst/>
          </a:prstGeom>
        </p:spPr>
      </p:pic>
      <p:pic>
        <p:nvPicPr>
          <p:cNvPr id="8" name="Image 2" descr="preencoded.png">
            <a:extLst>
              <a:ext uri="{FF2B5EF4-FFF2-40B4-BE49-F238E27FC236}">
                <a16:creationId xmlns:a16="http://schemas.microsoft.com/office/drawing/2014/main" id="{F43E57FD-0519-CEB6-4E24-E5091217AE36}"/>
              </a:ext>
            </a:extLst>
          </p:cNvPr>
          <p:cNvPicPr>
            <a:picLocks noChangeAspect="1"/>
          </p:cNvPicPr>
          <p:nvPr/>
        </p:nvPicPr>
        <p:blipFill>
          <a:blip r:embed="rId5"/>
          <a:stretch>
            <a:fillRect/>
          </a:stretch>
        </p:blipFill>
        <p:spPr>
          <a:xfrm>
            <a:off x="7495470" y="711688"/>
            <a:ext cx="809625" cy="80962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pic>
        <p:nvPicPr>
          <p:cNvPr id="3" name="Image 1"/>
          <p:cNvPicPr>
            <a:picLocks noChangeAspect="1"/>
          </p:cNvPicPr>
          <p:nvPr/>
        </p:nvPicPr>
        <p:blipFill>
          <a:blip r:embed="rId4"/>
          <a:srcRect/>
          <a:stretch/>
        </p:blipFill>
        <p:spPr>
          <a:xfrm>
            <a:off x="431555" y="-5454"/>
            <a:ext cx="3663950" cy="5495925"/>
          </a:xfrm>
          <a:prstGeom prst="rect">
            <a:avLst/>
          </a:prstGeom>
        </p:spPr>
      </p:pic>
      <p:pic>
        <p:nvPicPr>
          <p:cNvPr id="4" name="Image 2" descr="preencoded.png"/>
          <p:cNvPicPr>
            <a:picLocks noChangeAspect="1"/>
          </p:cNvPicPr>
          <p:nvPr/>
        </p:nvPicPr>
        <p:blipFill>
          <a:blip r:embed="rId5"/>
          <a:stretch>
            <a:fillRect/>
          </a:stretch>
        </p:blipFill>
        <p:spPr>
          <a:xfrm>
            <a:off x="7143750" y="0"/>
            <a:ext cx="2609850" cy="5486400"/>
          </a:xfrm>
          <a:prstGeom prst="rect">
            <a:avLst/>
          </a:prstGeom>
        </p:spPr>
      </p:pic>
      <p:pic>
        <p:nvPicPr>
          <p:cNvPr id="5" name="Image 3" descr="preencoded.png"/>
          <p:cNvPicPr>
            <a:picLocks noChangeAspect="1"/>
          </p:cNvPicPr>
          <p:nvPr/>
        </p:nvPicPr>
        <p:blipFill>
          <a:blip r:embed="rId6"/>
          <a:stretch>
            <a:fillRect/>
          </a:stretch>
        </p:blipFill>
        <p:spPr>
          <a:xfrm>
            <a:off x="4533900" y="0"/>
            <a:ext cx="2609850" cy="5486400"/>
          </a:xfrm>
          <a:prstGeom prst="rect">
            <a:avLst/>
          </a:prstGeom>
        </p:spPr>
      </p:pic>
      <p:sp>
        <p:nvSpPr>
          <p:cNvPr id="8" name="Text 1"/>
          <p:cNvSpPr/>
          <p:nvPr/>
        </p:nvSpPr>
        <p:spPr>
          <a:xfrm>
            <a:off x="4883048" y="767494"/>
            <a:ext cx="1676400" cy="190500"/>
          </a:xfrm>
          <a:prstGeom prst="rect">
            <a:avLst/>
          </a:prstGeom>
          <a:noFill/>
          <a:ln/>
        </p:spPr>
        <p:txBody>
          <a:bodyPr wrap="square" lIns="0" tIns="0" rIns="0" bIns="0" rtlCol="0" anchor="ctr"/>
          <a:lstStyle/>
          <a:p>
            <a:pPr marL="0" indent="0" algn="l">
              <a:lnSpc>
                <a:spcPct val="86166"/>
              </a:lnSpc>
              <a:buNone/>
            </a:pPr>
            <a:r>
              <a:rPr lang="en-US" sz="1125" b="1" dirty="0">
                <a:solidFill>
                  <a:srgbClr val="FFFFFF"/>
                </a:solidFill>
                <a:latin typeface="Archivo Black" pitchFamily="34" charset="0"/>
                <a:ea typeface="Archivo Black" pitchFamily="34" charset="-122"/>
                <a:cs typeface="Archivo Black" pitchFamily="34" charset="-120"/>
              </a:rPr>
              <a:t>6.4 Pricing Strategy</a:t>
            </a:r>
            <a:endParaRPr lang="en-US" sz="1125" b="1" dirty="0"/>
          </a:p>
        </p:txBody>
      </p:sp>
      <p:sp>
        <p:nvSpPr>
          <p:cNvPr id="9" name="Text 2"/>
          <p:cNvSpPr/>
          <p:nvPr/>
        </p:nvSpPr>
        <p:spPr>
          <a:xfrm>
            <a:off x="4886325" y="1163088"/>
            <a:ext cx="1933575" cy="1923012"/>
          </a:xfrm>
          <a:prstGeom prst="rect">
            <a:avLst/>
          </a:prstGeom>
          <a:noFill/>
          <a:ln/>
        </p:spPr>
        <p:txBody>
          <a:bodyPr wrap="square" lIns="0" tIns="0" rIns="0" bIns="0" rtlCol="0" anchor="ctr"/>
          <a:lstStyle/>
          <a:p>
            <a:pPr marL="0" indent="0" algn="l">
              <a:buNone/>
            </a:pPr>
            <a:r>
              <a:rPr lang="en-US" sz="825" dirty="0">
                <a:solidFill>
                  <a:srgbClr val="FFFFFF"/>
                </a:solidFill>
                <a:latin typeface="Montserrat" pitchFamily="34" charset="0"/>
                <a:ea typeface="Montserrat" pitchFamily="34" charset="-122"/>
                <a:cs typeface="Montserrat" pitchFamily="34" charset="-120"/>
              </a:rPr>
              <a:t>Pricing will follow a value-based model, reflecting the developmental and commercial impact of each event. For global-standard conferences and summits, premium pricing will apply, justified by the visibility, branding, and stakeholder engagement delivered. For smaller community-driven events, tailored packages will be offered to align with client budgets while maintaining sustainability. Transparency and flexibility will underpin the pricing strategy to build trust and credibility.</a:t>
            </a:r>
          </a:p>
        </p:txBody>
      </p:sp>
      <p:sp>
        <p:nvSpPr>
          <p:cNvPr id="10" name="Text 3"/>
          <p:cNvSpPr/>
          <p:nvPr/>
        </p:nvSpPr>
        <p:spPr>
          <a:xfrm>
            <a:off x="7500842" y="767419"/>
            <a:ext cx="1676400" cy="190500"/>
          </a:xfrm>
          <a:prstGeom prst="rect">
            <a:avLst/>
          </a:prstGeom>
          <a:noFill/>
          <a:ln/>
        </p:spPr>
        <p:txBody>
          <a:bodyPr wrap="square" lIns="0" tIns="0" rIns="0" bIns="0" rtlCol="0" anchor="ctr"/>
          <a:lstStyle/>
          <a:p>
            <a:pPr marL="0" indent="0" algn="l">
              <a:lnSpc>
                <a:spcPct val="86166"/>
              </a:lnSpc>
              <a:buNone/>
            </a:pPr>
            <a:r>
              <a:rPr lang="en-US" sz="1125" b="1" dirty="0">
                <a:solidFill>
                  <a:srgbClr val="DD8729"/>
                </a:solidFill>
                <a:latin typeface="Archivo Black" pitchFamily="34" charset="0"/>
                <a:ea typeface="Archivo Black" pitchFamily="34" charset="-122"/>
                <a:cs typeface="Archivo Black" pitchFamily="34" charset="-120"/>
              </a:rPr>
              <a:t>6.5 Sales Forecast</a:t>
            </a:r>
            <a:endParaRPr lang="en-US" sz="1125" b="1" dirty="0">
              <a:solidFill>
                <a:srgbClr val="DD8729"/>
              </a:solidFill>
            </a:endParaRPr>
          </a:p>
        </p:txBody>
      </p:sp>
      <p:sp>
        <p:nvSpPr>
          <p:cNvPr id="11" name="Text 4"/>
          <p:cNvSpPr/>
          <p:nvPr/>
        </p:nvSpPr>
        <p:spPr>
          <a:xfrm>
            <a:off x="7505700" y="1163088"/>
            <a:ext cx="1885950" cy="1771470"/>
          </a:xfrm>
          <a:prstGeom prst="rect">
            <a:avLst/>
          </a:prstGeom>
          <a:noFill/>
          <a:ln/>
        </p:spPr>
        <p:txBody>
          <a:bodyPr wrap="square" lIns="0" tIns="0" rIns="0" bIns="0" rtlCol="0" anchor="ctr"/>
          <a:lstStyle/>
          <a:p>
            <a:pPr marL="0" indent="0" algn="l">
              <a:buNone/>
            </a:pPr>
            <a:r>
              <a:rPr lang="en-US" sz="750" dirty="0">
                <a:solidFill>
                  <a:srgbClr val="000000"/>
                </a:solidFill>
                <a:latin typeface="Montserrat" pitchFamily="34" charset="0"/>
                <a:ea typeface="Montserrat" pitchFamily="34" charset="-122"/>
                <a:cs typeface="Montserrat" pitchFamily="34" charset="-120"/>
              </a:rPr>
              <a:t>Based on planned marketing activities and projected operational capacity:</a:t>
            </a:r>
            <a:endParaRPr lang="en-US" sz="750" dirty="0"/>
          </a:p>
          <a:p>
            <a:pPr marL="0" indent="0" algn="l">
              <a:buNone/>
            </a:pPr>
            <a:r>
              <a:rPr lang="en-US" sz="750" dirty="0">
                <a:solidFill>
                  <a:srgbClr val="000000"/>
                </a:solidFill>
              </a:rPr>
              <a:t> </a:t>
            </a:r>
            <a:endParaRPr lang="en-US" sz="750" dirty="0"/>
          </a:p>
          <a:p>
            <a:pPr marL="0" indent="0" algn="l">
              <a:buNone/>
            </a:pPr>
            <a:r>
              <a:rPr lang="en-US" sz="750" dirty="0">
                <a:solidFill>
                  <a:srgbClr val="000000"/>
                </a:solidFill>
                <a:latin typeface="Montserrat" pitchFamily="34" charset="0"/>
                <a:ea typeface="Montserrat" pitchFamily="34" charset="-122"/>
                <a:cs typeface="Montserrat" pitchFamily="34" charset="-120"/>
              </a:rPr>
              <a:t>● 2025: Revenue target of R1,000,000 </a:t>
            </a:r>
          </a:p>
          <a:p>
            <a:pPr marL="0" indent="0" algn="l">
              <a:buNone/>
            </a:pPr>
            <a:r>
              <a:rPr lang="en-US" sz="750" dirty="0">
                <a:solidFill>
                  <a:srgbClr val="000000"/>
                </a:solidFill>
                <a:latin typeface="Montserrat" pitchFamily="34" charset="0"/>
                <a:ea typeface="Montserrat" pitchFamily="34" charset="-122"/>
                <a:cs typeface="Montserrat" pitchFamily="34" charset="-120"/>
              </a:rPr>
              <a:t>, driven by increased residential and small commercial contracts.</a:t>
            </a:r>
            <a:endParaRPr lang="en-US" sz="750" dirty="0"/>
          </a:p>
          <a:p>
            <a:pPr marL="0" indent="0" algn="l">
              <a:buNone/>
            </a:pPr>
            <a:r>
              <a:rPr lang="en-US" sz="750" dirty="0">
                <a:solidFill>
                  <a:srgbClr val="000000"/>
                </a:solidFill>
              </a:rPr>
              <a:t> </a:t>
            </a:r>
            <a:endParaRPr lang="en-US" sz="750" dirty="0"/>
          </a:p>
          <a:p>
            <a:pPr marL="0" indent="0" algn="l">
              <a:buNone/>
            </a:pPr>
            <a:r>
              <a:rPr lang="en-US" sz="750" dirty="0">
                <a:solidFill>
                  <a:srgbClr val="000000"/>
                </a:solidFill>
                <a:latin typeface="Montserrat" pitchFamily="34" charset="0"/>
                <a:ea typeface="Montserrat" pitchFamily="34" charset="-122"/>
                <a:cs typeface="Montserrat" pitchFamily="34" charset="-120"/>
              </a:rPr>
              <a:t>● 2026: Revenue target of R2,000,000 </a:t>
            </a:r>
          </a:p>
          <a:p>
            <a:pPr marL="0" indent="0" algn="l">
              <a:buNone/>
            </a:pPr>
            <a:r>
              <a:rPr lang="en-US" sz="750" dirty="0">
                <a:solidFill>
                  <a:srgbClr val="000000"/>
                </a:solidFill>
                <a:latin typeface="Montserrat" pitchFamily="34" charset="0"/>
                <a:ea typeface="Montserrat" pitchFamily="34" charset="-122"/>
                <a:cs typeface="Montserrat" pitchFamily="34" charset="-120"/>
              </a:rPr>
              <a:t>, supported by entry into two new provinces and larger corporate clients.</a:t>
            </a:r>
            <a:endParaRPr lang="en-US" sz="750" dirty="0"/>
          </a:p>
          <a:p>
            <a:pPr marL="0" indent="0" algn="l">
              <a:buNone/>
            </a:pPr>
            <a:r>
              <a:rPr lang="en-US" sz="750" dirty="0">
                <a:solidFill>
                  <a:srgbClr val="000000"/>
                </a:solidFill>
              </a:rPr>
              <a:t> </a:t>
            </a:r>
            <a:endParaRPr lang="en-US" sz="750" dirty="0"/>
          </a:p>
          <a:p>
            <a:pPr marL="0" indent="0" algn="l">
              <a:buNone/>
            </a:pPr>
            <a:r>
              <a:rPr lang="en-US" sz="750" dirty="0">
                <a:solidFill>
                  <a:srgbClr val="000000"/>
                </a:solidFill>
                <a:latin typeface="Montserrat" pitchFamily="34" charset="0"/>
                <a:ea typeface="Montserrat" pitchFamily="34" charset="-122"/>
                <a:cs typeface="Montserrat" pitchFamily="34" charset="-120"/>
              </a:rPr>
              <a:t>● Net Profit Margin: Expected to improve from 30% </a:t>
            </a:r>
          </a:p>
          <a:p>
            <a:pPr marL="0" indent="0" algn="l">
              <a:buNone/>
            </a:pPr>
            <a:r>
              <a:rPr lang="en-US" sz="750" dirty="0">
                <a:solidFill>
                  <a:srgbClr val="000000"/>
                </a:solidFill>
                <a:latin typeface="Montserrat" pitchFamily="34" charset="0"/>
                <a:ea typeface="Montserrat" pitchFamily="34" charset="-122"/>
                <a:cs typeface="Montserrat" pitchFamily="34" charset="-120"/>
              </a:rPr>
              <a:t>in 2025 to 30% </a:t>
            </a:r>
          </a:p>
          <a:p>
            <a:pPr marL="0" indent="0" algn="l">
              <a:buNone/>
            </a:pPr>
            <a:r>
              <a:rPr lang="en-US" sz="750" dirty="0">
                <a:solidFill>
                  <a:srgbClr val="000000"/>
                </a:solidFill>
                <a:latin typeface="Montserrat" pitchFamily="34" charset="0"/>
                <a:ea typeface="Montserrat" pitchFamily="34" charset="-122"/>
                <a:cs typeface="Montserrat" pitchFamily="34" charset="-120"/>
              </a:rPr>
              <a:t>in 2026 due to economies of scale and optimized operations.</a:t>
            </a:r>
            <a:endParaRPr lang="en-US" sz="750" dirty="0"/>
          </a:p>
        </p:txBody>
      </p:sp>
      <p:sp>
        <p:nvSpPr>
          <p:cNvPr id="12" name="Rectangle 11">
            <a:extLst>
              <a:ext uri="{FF2B5EF4-FFF2-40B4-BE49-F238E27FC236}">
                <a16:creationId xmlns:a16="http://schemas.microsoft.com/office/drawing/2014/main" id="{9804909C-BC7C-0717-584E-FFFE0BF501A0}"/>
              </a:ext>
            </a:extLst>
          </p:cNvPr>
          <p:cNvSpPr/>
          <p:nvPr/>
        </p:nvSpPr>
        <p:spPr>
          <a:xfrm>
            <a:off x="3349523" y="3396091"/>
            <a:ext cx="6404077" cy="1628776"/>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 0"/>
          <p:cNvSpPr/>
          <p:nvPr/>
        </p:nvSpPr>
        <p:spPr>
          <a:xfrm>
            <a:off x="3762375" y="3829478"/>
            <a:ext cx="5819775" cy="762000"/>
          </a:xfrm>
          <a:prstGeom prst="rect">
            <a:avLst/>
          </a:prstGeom>
          <a:noFill/>
          <a:ln/>
        </p:spPr>
        <p:txBody>
          <a:bodyPr wrap="square" lIns="0" tIns="0" rIns="0" bIns="0" rtlCol="0" anchor="ctr"/>
          <a:lstStyle/>
          <a:p>
            <a:pPr marL="0" indent="0" algn="l">
              <a:lnSpc>
                <a:spcPct val="66563"/>
              </a:lnSpc>
              <a:buNone/>
            </a:pPr>
            <a:r>
              <a:rPr lang="en-US" sz="3000" b="1" dirty="0">
                <a:solidFill>
                  <a:srgbClr val="FFFFFF"/>
                </a:solidFill>
                <a:latin typeface="Archivo Black" pitchFamily="34" charset="0"/>
                <a:ea typeface="Archivo Black" pitchFamily="34" charset="-122"/>
                <a:cs typeface="Archivo Black" pitchFamily="34" charset="-120"/>
              </a:rPr>
              <a:t>6. Marketing and Sales Strategy</a:t>
            </a:r>
            <a:endParaRPr lang="en-US" sz="3000" b="1"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0F03C63-AFFF-E308-5D58-6EAF7CBCFBBD}"/>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2027015" y="2085233"/>
            <a:ext cx="6010275" cy="514350"/>
          </a:xfrm>
          <a:prstGeom prst="rect">
            <a:avLst/>
          </a:prstGeom>
          <a:noFill/>
          <a:ln/>
        </p:spPr>
        <p:txBody>
          <a:bodyPr wrap="square" lIns="0" tIns="0" rIns="0" bIns="0" rtlCol="0" anchor="ctr"/>
          <a:lstStyle/>
          <a:p>
            <a:pPr marL="0" indent="0" algn="l">
              <a:lnSpc>
                <a:spcPct val="79650"/>
              </a:lnSpc>
              <a:buNone/>
            </a:pPr>
            <a:r>
              <a:rPr lang="en-US" sz="1800" b="1" dirty="0">
                <a:solidFill>
                  <a:srgbClr val="FFFFFF"/>
                </a:solidFill>
                <a:latin typeface="Archivo Black" pitchFamily="34" charset="0"/>
                <a:ea typeface="Archivo Black" pitchFamily="34" charset="-122"/>
                <a:cs typeface="Archivo Black" pitchFamily="34" charset="-120"/>
              </a:rPr>
              <a:t>Section 7</a:t>
            </a:r>
            <a:endParaRPr lang="en-US" sz="1800" b="1" dirty="0"/>
          </a:p>
        </p:txBody>
      </p:sp>
      <p:sp>
        <p:nvSpPr>
          <p:cNvPr id="5" name="Text 1"/>
          <p:cNvSpPr/>
          <p:nvPr/>
        </p:nvSpPr>
        <p:spPr>
          <a:xfrm>
            <a:off x="2028158" y="2608136"/>
            <a:ext cx="6086475" cy="514350"/>
          </a:xfrm>
          <a:prstGeom prst="rect">
            <a:avLst/>
          </a:prstGeom>
          <a:noFill/>
          <a:ln/>
        </p:spPr>
        <p:txBody>
          <a:bodyPr wrap="square" lIns="0" tIns="0" rIns="0" bIns="0" rtlCol="0" anchor="ctr"/>
          <a:lstStyle/>
          <a:p>
            <a:pPr marL="0" indent="0" algn="l">
              <a:lnSpc>
                <a:spcPct val="66656"/>
              </a:lnSpc>
              <a:buNone/>
            </a:pPr>
            <a:r>
              <a:rPr lang="en-US" sz="4800" b="1" dirty="0">
                <a:solidFill>
                  <a:srgbClr val="FFFFFF"/>
                </a:solidFill>
                <a:latin typeface="Archivo Black" pitchFamily="34" charset="0"/>
                <a:ea typeface="Archivo Black" pitchFamily="34" charset="-122"/>
                <a:cs typeface="Archivo Black" pitchFamily="34" charset="-120"/>
              </a:rPr>
              <a:t>Operations Plan</a:t>
            </a:r>
            <a:endParaRPr lang="en-US" sz="4800" b="1"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5" name="Text 0"/>
          <p:cNvSpPr/>
          <p:nvPr/>
        </p:nvSpPr>
        <p:spPr>
          <a:xfrm>
            <a:off x="521943" y="443930"/>
            <a:ext cx="6153150" cy="342900"/>
          </a:xfrm>
          <a:prstGeom prst="rect">
            <a:avLst/>
          </a:prstGeom>
          <a:noFill/>
          <a:ln/>
        </p:spPr>
        <p:txBody>
          <a:bodyPr wrap="square" lIns="0" tIns="0" rIns="0" bIns="0" rtlCol="0" anchor="ctr"/>
          <a:lstStyle/>
          <a:p>
            <a:pPr marL="0" indent="0" algn="l">
              <a:lnSpc>
                <a:spcPct val="66563"/>
              </a:lnSpc>
              <a:buNone/>
            </a:pPr>
            <a:r>
              <a:rPr lang="en-US" sz="2700" b="1" dirty="0">
                <a:solidFill>
                  <a:srgbClr val="000000"/>
                </a:solidFill>
                <a:latin typeface="Archivo Black" pitchFamily="34" charset="0"/>
                <a:ea typeface="Archivo Black" pitchFamily="34" charset="-122"/>
                <a:cs typeface="Archivo Black" pitchFamily="34" charset="-120"/>
              </a:rPr>
              <a:t>7. Operations Plan</a:t>
            </a:r>
            <a:endParaRPr lang="en-US" sz="2700" b="1" dirty="0"/>
          </a:p>
        </p:txBody>
      </p:sp>
      <p:sp>
        <p:nvSpPr>
          <p:cNvPr id="6" name="Text 1"/>
          <p:cNvSpPr/>
          <p:nvPr/>
        </p:nvSpPr>
        <p:spPr>
          <a:xfrm>
            <a:off x="576337" y="932398"/>
            <a:ext cx="6858000" cy="3039995"/>
          </a:xfrm>
          <a:prstGeom prst="rect">
            <a:avLst/>
          </a:prstGeom>
          <a:noFill/>
          <a:ln/>
        </p:spPr>
        <p:txBody>
          <a:bodyPr wrap="square" lIns="0" tIns="0" rIns="0" bIns="0" rtlCol="0" anchor="ctr"/>
          <a:lstStyle/>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7.1 Operational Objectives</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Entle’s operational objectives are structured around three priorities: delivering impactful events, strengthening governance and compliance, and investing in ICT systems for efficiency. Short-term goals include building operational capacity in South Africa, while medium-term objectives focus on expanding into new African markets. Long-term operational goals emphasize sustainability, scalability, and continuous innovation.</a:t>
            </a:r>
          </a:p>
          <a:p>
            <a:pPr marL="0" indent="0" algn="l">
              <a:lnSpc>
                <a:spcPct val="9266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7.2 Location and Facilities</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The company is headquartered in Cape Town, a strategic base that provides access to clients, partners, and talent. Future plans include establishing satellite operational hubs in key African regions to support continental expansion. Facilities will be selected to balance accessibility, connectivity, and alignment with community needs, ensuring that operations remain both effective and contextually relevant.. </a:t>
            </a:r>
          </a:p>
          <a:p>
            <a:pPr marL="0" indent="0" algn="l">
              <a:lnSpc>
                <a:spcPct val="5933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7.3 Equipment and Tools</a:t>
            </a:r>
          </a:p>
          <a:p>
            <a:pPr marL="0" indent="0" algn="l">
              <a:spcBef>
                <a:spcPts val="600"/>
              </a:spcBef>
              <a:buNone/>
            </a:pPr>
            <a:r>
              <a:rPr lang="en-US" sz="800" dirty="0">
                <a:latin typeface="Montserrat" panose="00000500000000000000" pitchFamily="2" charset="0"/>
              </a:rPr>
              <a:t>Capital expenditure requirements total R5 million, primarily allocated toward acquiring equipment and tools of trade necessary for rural-based event delivery. This includes audiovisual systems, staging infrastructure, transport vehicles, and digital tools for event management. These investments will enable the company to deliver global-standard events in remote locations without compromising quality.</a:t>
            </a:r>
          </a:p>
          <a:p>
            <a:pPr marL="0" indent="0" algn="l">
              <a:lnSpc>
                <a:spcPct val="92663"/>
              </a:lnSpc>
              <a:buNone/>
            </a:pPr>
            <a:r>
              <a:rPr lang="en-US" sz="800" dirty="0">
                <a:solidFill>
                  <a:srgbClr val="000000"/>
                </a:solidFill>
                <a:latin typeface="Montserrat" panose="00000500000000000000" pitchFamily="2" charset="0"/>
              </a:rPr>
              <a:t> </a:t>
            </a:r>
            <a:endParaRPr lang="en-US" sz="800" dirty="0">
              <a:latin typeface="Montserrat" panose="00000500000000000000" pitchFamily="2" charset="0"/>
            </a:endParaRPr>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7.4 Technology and Systems</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ICT infrastructure will be central to Mbokodo Entle’s operations. Systems will be implemented to support event planning, compliance tracking, and digital marketing. Hybrid event platforms will enable rural communities to engage global audiences, ensuring that events deliver both local impact and international visibility. Over time, technology adoption will extend to data analytics and customer relationship management systems, providing insights for continuous improvement.</a:t>
            </a:r>
          </a:p>
        </p:txBody>
      </p:sp>
      <p:pic>
        <p:nvPicPr>
          <p:cNvPr id="7" name="Image 1">
            <a:extLst>
              <a:ext uri="{FF2B5EF4-FFF2-40B4-BE49-F238E27FC236}">
                <a16:creationId xmlns:a16="http://schemas.microsoft.com/office/drawing/2014/main" id="{1BF0CAEB-270B-D525-A40F-BCDF5BB62B51}"/>
              </a:ext>
            </a:extLst>
          </p:cNvPr>
          <p:cNvPicPr>
            <a:picLocks/>
          </p:cNvPicPr>
          <p:nvPr/>
        </p:nvPicPr>
        <p:blipFill>
          <a:blip r:embed="rId4"/>
          <a:srcRect b="8045"/>
          <a:stretch>
            <a:fillRect/>
          </a:stretch>
        </p:blipFill>
        <p:spPr>
          <a:xfrm>
            <a:off x="7900282" y="376564"/>
            <a:ext cx="1325880" cy="1627632"/>
          </a:xfrm>
          <a:prstGeom prst="rect">
            <a:avLst/>
          </a:prstGeom>
        </p:spPr>
      </p:pic>
      <p:pic>
        <p:nvPicPr>
          <p:cNvPr id="8" name="Image 2" descr="preencoded.png">
            <a:extLst>
              <a:ext uri="{FF2B5EF4-FFF2-40B4-BE49-F238E27FC236}">
                <a16:creationId xmlns:a16="http://schemas.microsoft.com/office/drawing/2014/main" id="{9A036F86-AE8A-8960-556F-587EA8E676FC}"/>
              </a:ext>
            </a:extLst>
          </p:cNvPr>
          <p:cNvPicPr>
            <a:picLocks noChangeAspect="1"/>
          </p:cNvPicPr>
          <p:nvPr/>
        </p:nvPicPr>
        <p:blipFill>
          <a:blip r:embed="rId5"/>
          <a:stretch>
            <a:fillRect/>
          </a:stretch>
        </p:blipFill>
        <p:spPr>
          <a:xfrm>
            <a:off x="7495470" y="711688"/>
            <a:ext cx="809625" cy="80962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9050"/>
            <a:ext cx="9753600" cy="5486400"/>
          </a:xfrm>
          <a:prstGeom prst="rect">
            <a:avLst/>
          </a:prstGeom>
        </p:spPr>
      </p:pic>
      <p:pic>
        <p:nvPicPr>
          <p:cNvPr id="3" name="Image 1"/>
          <p:cNvPicPr>
            <a:picLocks noChangeAspect="1"/>
          </p:cNvPicPr>
          <p:nvPr/>
        </p:nvPicPr>
        <p:blipFill>
          <a:blip r:embed="rId4"/>
          <a:srcRect b="13498"/>
          <a:stretch>
            <a:fillRect/>
          </a:stretch>
        </p:blipFill>
        <p:spPr>
          <a:xfrm>
            <a:off x="5300662" y="569773"/>
            <a:ext cx="3803904" cy="4935677"/>
          </a:xfrm>
          <a:prstGeom prst="rect">
            <a:avLst/>
          </a:prstGeom>
        </p:spPr>
      </p:pic>
      <p:pic>
        <p:nvPicPr>
          <p:cNvPr id="4" name="Image 2" descr="preencoded.png"/>
          <p:cNvPicPr>
            <a:picLocks noChangeAspect="1"/>
          </p:cNvPicPr>
          <p:nvPr/>
        </p:nvPicPr>
        <p:blipFill>
          <a:blip r:embed="rId5"/>
          <a:stretch>
            <a:fillRect/>
          </a:stretch>
        </p:blipFill>
        <p:spPr>
          <a:xfrm>
            <a:off x="4752975" y="904875"/>
            <a:ext cx="1095375" cy="1095375"/>
          </a:xfrm>
          <a:prstGeom prst="rect">
            <a:avLst/>
          </a:prstGeom>
        </p:spPr>
      </p:pic>
      <p:sp>
        <p:nvSpPr>
          <p:cNvPr id="5" name="Text 0"/>
          <p:cNvSpPr/>
          <p:nvPr/>
        </p:nvSpPr>
        <p:spPr>
          <a:xfrm>
            <a:off x="362711" y="2697204"/>
            <a:ext cx="4067175" cy="1524000"/>
          </a:xfrm>
          <a:prstGeom prst="rect">
            <a:avLst/>
          </a:prstGeom>
          <a:noFill/>
          <a:ln/>
        </p:spPr>
        <p:txBody>
          <a:bodyPr wrap="square" lIns="0" tIns="0" rIns="0" bIns="0" rtlCol="0" anchor="ctr"/>
          <a:lstStyle/>
          <a:p>
            <a:pPr marL="0" indent="0" algn="l">
              <a:spcBef>
                <a:spcPts val="1200"/>
              </a:spcBef>
              <a:buNone/>
            </a:pPr>
            <a:r>
              <a:rPr lang="en-US" sz="1050" dirty="0">
                <a:solidFill>
                  <a:srgbClr val="000000"/>
                </a:solidFill>
                <a:latin typeface="Montserrat" pitchFamily="34" charset="0"/>
                <a:ea typeface="Montserrat" pitchFamily="34" charset="-122"/>
                <a:cs typeface="Montserrat" pitchFamily="34" charset="-120"/>
              </a:rPr>
              <a:t>Compliance is a cornerstone of Mbokodo Entle’s operational philosophy. The company will adhere to all regulatory requirements across jurisdictions, supported by robust governance frameworks. </a:t>
            </a:r>
          </a:p>
          <a:p>
            <a:pPr marL="0" indent="0" algn="l">
              <a:spcBef>
                <a:spcPts val="1200"/>
              </a:spcBef>
              <a:buNone/>
            </a:pPr>
            <a:r>
              <a:rPr lang="en-US" sz="1050" dirty="0">
                <a:solidFill>
                  <a:srgbClr val="000000"/>
                </a:solidFill>
                <a:latin typeface="Montserrat" pitchFamily="34" charset="0"/>
                <a:ea typeface="Montserrat" pitchFamily="34" charset="-122"/>
                <a:cs typeface="Montserrat" pitchFamily="34" charset="-120"/>
              </a:rPr>
              <a:t>Quality assurance systems will be implemented to ensure consistency across events, client satisfaction, and measurable impact. Regular monitoring, evaluation, and reporting will form part of the quality assurance process, ensuring transparency and accountability.</a:t>
            </a:r>
          </a:p>
        </p:txBody>
      </p:sp>
      <p:sp>
        <p:nvSpPr>
          <p:cNvPr id="6" name="Text 1"/>
          <p:cNvSpPr/>
          <p:nvPr/>
        </p:nvSpPr>
        <p:spPr>
          <a:xfrm>
            <a:off x="362731" y="569773"/>
            <a:ext cx="3657600" cy="1524000"/>
          </a:xfrm>
          <a:prstGeom prst="rect">
            <a:avLst/>
          </a:prstGeom>
          <a:noFill/>
          <a:ln/>
        </p:spPr>
        <p:txBody>
          <a:bodyPr wrap="square" lIns="0" tIns="0" rIns="0" bIns="0" rtlCol="0" anchor="ctr"/>
          <a:lstStyle/>
          <a:p>
            <a:pPr marL="0" indent="0" algn="l">
              <a:lnSpc>
                <a:spcPct val="66563"/>
              </a:lnSpc>
              <a:buNone/>
            </a:pPr>
            <a:r>
              <a:rPr lang="en-US" sz="2850" b="1" dirty="0">
                <a:solidFill>
                  <a:srgbClr val="F00F0B"/>
                </a:solidFill>
                <a:latin typeface="Archivo Black"/>
                <a:ea typeface="Archivo Black" pitchFamily="34" charset="-122"/>
                <a:cs typeface="Archivo Black" pitchFamily="34" charset="-120"/>
              </a:rPr>
              <a:t>7.5 </a:t>
            </a:r>
            <a:endParaRPr lang="en-US" sz="2850" b="1" dirty="0">
              <a:latin typeface="Archivo Black"/>
            </a:endParaRPr>
          </a:p>
          <a:p>
            <a:pPr marL="0" indent="0" algn="l">
              <a:lnSpc>
                <a:spcPct val="66563"/>
              </a:lnSpc>
              <a:buNone/>
            </a:pPr>
            <a:r>
              <a:rPr lang="en-US" sz="2700" b="1" dirty="0">
                <a:solidFill>
                  <a:srgbClr val="000000"/>
                </a:solidFill>
                <a:latin typeface="Archivo Black"/>
              </a:rPr>
              <a:t> </a:t>
            </a:r>
            <a:endParaRPr lang="en-US" sz="2850" b="1" dirty="0">
              <a:latin typeface="Archivo Black"/>
            </a:endParaRPr>
          </a:p>
          <a:p>
            <a:pPr marL="0" indent="0" algn="l">
              <a:lnSpc>
                <a:spcPct val="79650"/>
              </a:lnSpc>
              <a:buNone/>
            </a:pPr>
            <a:r>
              <a:rPr lang="en-US" sz="2700" b="1" dirty="0">
                <a:solidFill>
                  <a:srgbClr val="000000"/>
                </a:solidFill>
                <a:latin typeface="Archivo Black"/>
                <a:ea typeface="Archivo Black" pitchFamily="34" charset="-122"/>
                <a:cs typeface="Archivo Black" pitchFamily="34" charset="-120"/>
              </a:rPr>
              <a:t>Compliance and Quality Assurance</a:t>
            </a:r>
            <a:endParaRPr lang="en-US" sz="2850" b="1" dirty="0">
              <a:latin typeface="Archivo Black"/>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5E01840-A133-D7F3-4292-507BE51DA3E8}"/>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2027015" y="2323357"/>
            <a:ext cx="6010275" cy="419843"/>
          </a:xfrm>
          <a:prstGeom prst="rect">
            <a:avLst/>
          </a:prstGeom>
          <a:noFill/>
          <a:ln/>
        </p:spPr>
        <p:txBody>
          <a:bodyPr wrap="square" lIns="0" tIns="0" rIns="0" bIns="0" rtlCol="0" anchor="ctr"/>
          <a:lstStyle/>
          <a:p>
            <a:pPr marL="0" indent="0" algn="l">
              <a:lnSpc>
                <a:spcPct val="79650"/>
              </a:lnSpc>
              <a:buNone/>
            </a:pPr>
            <a:r>
              <a:rPr lang="en-US" sz="1800" b="1" dirty="0">
                <a:solidFill>
                  <a:srgbClr val="FFFFFF"/>
                </a:solidFill>
                <a:latin typeface="Archivo Black" pitchFamily="34" charset="0"/>
                <a:ea typeface="Archivo Black" pitchFamily="34" charset="-122"/>
                <a:cs typeface="Archivo Black" pitchFamily="34" charset="-120"/>
              </a:rPr>
              <a:t>Section 8</a:t>
            </a:r>
            <a:endParaRPr lang="en-US" sz="1800" b="1" dirty="0"/>
          </a:p>
        </p:txBody>
      </p:sp>
      <p:sp>
        <p:nvSpPr>
          <p:cNvPr id="5" name="Text 1"/>
          <p:cNvSpPr/>
          <p:nvPr/>
        </p:nvSpPr>
        <p:spPr>
          <a:xfrm>
            <a:off x="2028158" y="2608136"/>
            <a:ext cx="6086475" cy="990600"/>
          </a:xfrm>
          <a:prstGeom prst="rect">
            <a:avLst/>
          </a:prstGeom>
          <a:noFill/>
          <a:ln/>
        </p:spPr>
        <p:txBody>
          <a:bodyPr wrap="square" lIns="0" tIns="0" rIns="0" bIns="0" rtlCol="0" anchor="ctr"/>
          <a:lstStyle/>
          <a:p>
            <a:pPr marL="0" indent="0" algn="l">
              <a:lnSpc>
                <a:spcPct val="66656"/>
              </a:lnSpc>
              <a:buNone/>
            </a:pPr>
            <a:r>
              <a:rPr lang="en-US" sz="4900" b="1" dirty="0">
                <a:solidFill>
                  <a:srgbClr val="FFFFFF"/>
                </a:solidFill>
                <a:latin typeface="Archivo Black" pitchFamily="34" charset="0"/>
                <a:ea typeface="Archivo Black" pitchFamily="34" charset="-122"/>
                <a:cs typeface="Archivo Black" pitchFamily="34" charset="-120"/>
              </a:rPr>
              <a:t>Human Resources Plan</a:t>
            </a:r>
            <a:endParaRPr lang="en-US" sz="4900" b="1"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pic>
        <p:nvPicPr>
          <p:cNvPr id="3" name="Image 1"/>
          <p:cNvPicPr>
            <a:picLocks noChangeAspect="1"/>
          </p:cNvPicPr>
          <p:nvPr/>
        </p:nvPicPr>
        <p:blipFill>
          <a:blip r:embed="rId4"/>
          <a:srcRect/>
          <a:stretch/>
        </p:blipFill>
        <p:spPr>
          <a:xfrm>
            <a:off x="1211128" y="-26387"/>
            <a:ext cx="3403600" cy="5105400"/>
          </a:xfrm>
          <a:prstGeom prst="rect">
            <a:avLst/>
          </a:prstGeom>
        </p:spPr>
      </p:pic>
      <p:sp>
        <p:nvSpPr>
          <p:cNvPr id="5" name="Text 0"/>
          <p:cNvSpPr/>
          <p:nvPr/>
        </p:nvSpPr>
        <p:spPr>
          <a:xfrm>
            <a:off x="5316607" y="587692"/>
            <a:ext cx="3457575" cy="561975"/>
          </a:xfrm>
          <a:prstGeom prst="rect">
            <a:avLst/>
          </a:prstGeom>
          <a:noFill/>
          <a:ln/>
        </p:spPr>
        <p:txBody>
          <a:bodyPr wrap="square" lIns="0" tIns="0" rIns="0" bIns="0" rtlCol="0" anchor="ctr"/>
          <a:lstStyle/>
          <a:p>
            <a:pPr marL="0" indent="0" algn="l">
              <a:lnSpc>
                <a:spcPct val="79650"/>
              </a:lnSpc>
              <a:buNone/>
            </a:pPr>
            <a:r>
              <a:rPr lang="en-US" sz="4800" b="1" dirty="0">
                <a:solidFill>
                  <a:srgbClr val="000000"/>
                </a:solidFill>
                <a:latin typeface="Archivo Black" pitchFamily="34" charset="0"/>
                <a:ea typeface="Archivo Black" pitchFamily="34" charset="-122"/>
                <a:cs typeface="Archivo Black" pitchFamily="34" charset="-120"/>
              </a:rPr>
              <a:t>Contents</a:t>
            </a:r>
            <a:endParaRPr lang="en-US" sz="4800" b="1" dirty="0"/>
          </a:p>
        </p:txBody>
      </p:sp>
      <p:graphicFrame>
        <p:nvGraphicFramePr>
          <p:cNvPr id="7" name="Table 6">
            <a:extLst>
              <a:ext uri="{FF2B5EF4-FFF2-40B4-BE49-F238E27FC236}">
                <a16:creationId xmlns:a16="http://schemas.microsoft.com/office/drawing/2014/main" id="{FE83B540-3837-9F30-BA09-BE68EE889006}"/>
              </a:ext>
            </a:extLst>
          </p:cNvPr>
          <p:cNvGraphicFramePr>
            <a:graphicFrameLocks noGrp="1"/>
          </p:cNvGraphicFramePr>
          <p:nvPr>
            <p:extLst>
              <p:ext uri="{D42A27DB-BD31-4B8C-83A1-F6EECF244321}">
                <p14:modId xmlns:p14="http://schemas.microsoft.com/office/powerpoint/2010/main" val="88885318"/>
              </p:ext>
            </p:extLst>
          </p:nvPr>
        </p:nvGraphicFramePr>
        <p:xfrm>
          <a:off x="5076742" y="1395025"/>
          <a:ext cx="4462368" cy="3657600"/>
        </p:xfrm>
        <a:graphic>
          <a:graphicData uri="http://schemas.openxmlformats.org/drawingml/2006/table">
            <a:tbl>
              <a:tblPr firstRow="1" bandRow="1">
                <a:tableStyleId>{9D7B26C5-4107-4FEC-AEDC-1716B250A1EF}</a:tableStyleId>
              </a:tblPr>
              <a:tblGrid>
                <a:gridCol w="1487456">
                  <a:extLst>
                    <a:ext uri="{9D8B030D-6E8A-4147-A177-3AD203B41FA5}">
                      <a16:colId xmlns:a16="http://schemas.microsoft.com/office/drawing/2014/main" val="1991284239"/>
                    </a:ext>
                  </a:extLst>
                </a:gridCol>
                <a:gridCol w="1936336">
                  <a:extLst>
                    <a:ext uri="{9D8B030D-6E8A-4147-A177-3AD203B41FA5}">
                      <a16:colId xmlns:a16="http://schemas.microsoft.com/office/drawing/2014/main" val="2010956961"/>
                    </a:ext>
                  </a:extLst>
                </a:gridCol>
                <a:gridCol w="1038576">
                  <a:extLst>
                    <a:ext uri="{9D8B030D-6E8A-4147-A177-3AD203B41FA5}">
                      <a16:colId xmlns:a16="http://schemas.microsoft.com/office/drawing/2014/main" val="1135647783"/>
                    </a:ext>
                  </a:extLst>
                </a:gridCol>
              </a:tblGrid>
              <a:tr h="237464">
                <a:tc>
                  <a:txBody>
                    <a:bodyPr/>
                    <a:lstStyle/>
                    <a:p>
                      <a:pPr fontAlgn="t">
                        <a:buNone/>
                      </a:pPr>
                      <a:r>
                        <a:rPr lang="en-ZA" sz="1000">
                          <a:solidFill>
                            <a:srgbClr val="FFFFFF"/>
                          </a:solidFill>
                          <a:effectLst/>
                        </a:rPr>
                        <a:t>Sections</a:t>
                      </a:r>
                      <a:endParaRPr lang="en-ZA" sz="1000">
                        <a:effectLst/>
                      </a:endParaRPr>
                    </a:p>
                  </a:txBody>
                  <a:tcPr>
                    <a:solidFill>
                      <a:srgbClr val="DD8729"/>
                    </a:solidFill>
                  </a:tcPr>
                </a:tc>
                <a:tc>
                  <a:txBody>
                    <a:bodyPr/>
                    <a:lstStyle/>
                    <a:p>
                      <a:pPr fontAlgn="t">
                        <a:buNone/>
                      </a:pPr>
                      <a:r>
                        <a:rPr lang="en-ZA" sz="1000" dirty="0">
                          <a:solidFill>
                            <a:srgbClr val="FFFFFF"/>
                          </a:solidFill>
                          <a:effectLst/>
                        </a:rPr>
                        <a:t>Topics</a:t>
                      </a:r>
                      <a:endParaRPr lang="en-ZA" sz="1000" dirty="0">
                        <a:effectLst/>
                      </a:endParaRPr>
                    </a:p>
                  </a:txBody>
                  <a:tcPr>
                    <a:solidFill>
                      <a:srgbClr val="DD8729"/>
                    </a:solidFill>
                  </a:tcPr>
                </a:tc>
                <a:tc>
                  <a:txBody>
                    <a:bodyPr/>
                    <a:lstStyle/>
                    <a:p>
                      <a:pPr algn="ctr" fontAlgn="t">
                        <a:buNone/>
                      </a:pPr>
                      <a:r>
                        <a:rPr lang="en-ZA" sz="1000" dirty="0">
                          <a:solidFill>
                            <a:srgbClr val="FFFFFF"/>
                          </a:solidFill>
                          <a:effectLst/>
                        </a:rPr>
                        <a:t>Page</a:t>
                      </a:r>
                      <a:endParaRPr lang="en-ZA" sz="1000" dirty="0">
                        <a:effectLst/>
                      </a:endParaRPr>
                    </a:p>
                  </a:txBody>
                  <a:tcPr>
                    <a:solidFill>
                      <a:srgbClr val="DD8729"/>
                    </a:solidFill>
                  </a:tcPr>
                </a:tc>
                <a:extLst>
                  <a:ext uri="{0D108BD9-81ED-4DB2-BD59-A6C34878D82A}">
                    <a16:rowId xmlns:a16="http://schemas.microsoft.com/office/drawing/2014/main" val="628399794"/>
                  </a:ext>
                </a:extLst>
              </a:tr>
              <a:tr h="237464">
                <a:tc>
                  <a:txBody>
                    <a:bodyPr/>
                    <a:lstStyle/>
                    <a:p>
                      <a:pPr fontAlgn="t">
                        <a:buNone/>
                      </a:pPr>
                      <a:r>
                        <a:rPr lang="en-ZA" sz="1000" dirty="0">
                          <a:solidFill>
                            <a:srgbClr val="000000"/>
                          </a:solidFill>
                          <a:effectLst/>
                        </a:rPr>
                        <a:t>Section 1</a:t>
                      </a:r>
                      <a:endParaRPr lang="en-ZA" sz="1000" dirty="0">
                        <a:effectLst/>
                      </a:endParaRPr>
                    </a:p>
                  </a:txBody>
                  <a:tcPr>
                    <a:solidFill>
                      <a:srgbClr val="DD8729">
                        <a:alpha val="20000"/>
                      </a:srgbClr>
                    </a:solidFill>
                  </a:tcPr>
                </a:tc>
                <a:tc>
                  <a:txBody>
                    <a:bodyPr/>
                    <a:lstStyle/>
                    <a:p>
                      <a:pPr fontAlgn="t">
                        <a:buNone/>
                      </a:pPr>
                      <a:r>
                        <a:rPr lang="en-ZA" sz="1000" dirty="0">
                          <a:solidFill>
                            <a:srgbClr val="000000"/>
                          </a:solidFill>
                          <a:effectLst/>
                        </a:rPr>
                        <a:t>Executive Summary</a:t>
                      </a:r>
                      <a:endParaRPr lang="en-ZA" sz="1000" dirty="0">
                        <a:effectLst/>
                      </a:endParaRPr>
                    </a:p>
                  </a:txBody>
                  <a:tcPr>
                    <a:solidFill>
                      <a:srgbClr val="DD8729">
                        <a:alpha val="20000"/>
                      </a:srgbClr>
                    </a:solidFill>
                  </a:tcPr>
                </a:tc>
                <a:tc>
                  <a:txBody>
                    <a:bodyPr/>
                    <a:lstStyle/>
                    <a:p>
                      <a:pPr algn="ctr" fontAlgn="t">
                        <a:buNone/>
                      </a:pPr>
                      <a:r>
                        <a:rPr lang="en-ZA" sz="1000" dirty="0">
                          <a:solidFill>
                            <a:srgbClr val="000000"/>
                          </a:solidFill>
                          <a:effectLst/>
                        </a:rPr>
                        <a:t>03</a:t>
                      </a:r>
                      <a:endParaRPr lang="en-ZA" sz="1000" dirty="0">
                        <a:effectLst/>
                      </a:endParaRPr>
                    </a:p>
                  </a:txBody>
                  <a:tcPr>
                    <a:solidFill>
                      <a:srgbClr val="DD8729">
                        <a:alpha val="20000"/>
                      </a:srgbClr>
                    </a:solidFill>
                  </a:tcPr>
                </a:tc>
                <a:extLst>
                  <a:ext uri="{0D108BD9-81ED-4DB2-BD59-A6C34878D82A}">
                    <a16:rowId xmlns:a16="http://schemas.microsoft.com/office/drawing/2014/main" val="3566334356"/>
                  </a:ext>
                </a:extLst>
              </a:tr>
              <a:tr h="237464">
                <a:tc>
                  <a:txBody>
                    <a:bodyPr/>
                    <a:lstStyle/>
                    <a:p>
                      <a:pPr fontAlgn="t">
                        <a:buNone/>
                      </a:pPr>
                      <a:r>
                        <a:rPr lang="en-ZA" sz="1000">
                          <a:solidFill>
                            <a:srgbClr val="000000"/>
                          </a:solidFill>
                          <a:effectLst/>
                        </a:rPr>
                        <a:t>Section 2</a:t>
                      </a:r>
                      <a:endParaRPr lang="en-ZA" sz="1000">
                        <a:effectLst/>
                      </a:endParaRPr>
                    </a:p>
                  </a:txBody>
                  <a:tcPr/>
                </a:tc>
                <a:tc>
                  <a:txBody>
                    <a:bodyPr/>
                    <a:lstStyle/>
                    <a:p>
                      <a:pPr fontAlgn="t">
                        <a:buNone/>
                      </a:pPr>
                      <a:r>
                        <a:rPr lang="en-ZA" sz="1000">
                          <a:solidFill>
                            <a:srgbClr val="000000"/>
                          </a:solidFill>
                          <a:effectLst/>
                        </a:rPr>
                        <a:t>Company Overview</a:t>
                      </a:r>
                      <a:endParaRPr lang="en-ZA" sz="1000">
                        <a:effectLst/>
                      </a:endParaRPr>
                    </a:p>
                  </a:txBody>
                  <a:tcPr/>
                </a:tc>
                <a:tc>
                  <a:txBody>
                    <a:bodyPr/>
                    <a:lstStyle/>
                    <a:p>
                      <a:pPr algn="ctr" fontAlgn="t">
                        <a:buNone/>
                      </a:pPr>
                      <a:r>
                        <a:rPr lang="en-ZA" sz="1000" dirty="0">
                          <a:solidFill>
                            <a:srgbClr val="000000"/>
                          </a:solidFill>
                          <a:effectLst/>
                        </a:rPr>
                        <a:t>05</a:t>
                      </a:r>
                      <a:endParaRPr lang="en-ZA" sz="1000" dirty="0">
                        <a:effectLst/>
                      </a:endParaRPr>
                    </a:p>
                  </a:txBody>
                  <a:tcPr/>
                </a:tc>
                <a:extLst>
                  <a:ext uri="{0D108BD9-81ED-4DB2-BD59-A6C34878D82A}">
                    <a16:rowId xmlns:a16="http://schemas.microsoft.com/office/drawing/2014/main" val="3663519052"/>
                  </a:ext>
                </a:extLst>
              </a:tr>
              <a:tr h="237464">
                <a:tc>
                  <a:txBody>
                    <a:bodyPr/>
                    <a:lstStyle/>
                    <a:p>
                      <a:pPr fontAlgn="t">
                        <a:buNone/>
                      </a:pPr>
                      <a:r>
                        <a:rPr lang="en-ZA" sz="1000" dirty="0">
                          <a:solidFill>
                            <a:srgbClr val="000000"/>
                          </a:solidFill>
                          <a:effectLst/>
                        </a:rPr>
                        <a:t>Section 3</a:t>
                      </a:r>
                      <a:endParaRPr lang="en-ZA" sz="1000" dirty="0">
                        <a:effectLst/>
                      </a:endParaRPr>
                    </a:p>
                  </a:txBody>
                  <a:tcPr>
                    <a:solidFill>
                      <a:srgbClr val="DD8729">
                        <a:alpha val="20000"/>
                      </a:srgbClr>
                    </a:solidFill>
                  </a:tcPr>
                </a:tc>
                <a:tc>
                  <a:txBody>
                    <a:bodyPr/>
                    <a:lstStyle/>
                    <a:p>
                      <a:pPr fontAlgn="t">
                        <a:buNone/>
                      </a:pPr>
                      <a:r>
                        <a:rPr lang="en-ZA" sz="1000" dirty="0">
                          <a:solidFill>
                            <a:srgbClr val="000000"/>
                          </a:solidFill>
                          <a:effectLst/>
                        </a:rPr>
                        <a:t>Business Opportunity </a:t>
                      </a:r>
                      <a:endParaRPr lang="en-ZA" sz="1000" dirty="0">
                        <a:effectLst/>
                      </a:endParaRPr>
                    </a:p>
                  </a:txBody>
                  <a:tcPr>
                    <a:solidFill>
                      <a:srgbClr val="DD8729">
                        <a:alpha val="20000"/>
                      </a:srgbClr>
                    </a:solidFill>
                  </a:tcPr>
                </a:tc>
                <a:tc>
                  <a:txBody>
                    <a:bodyPr/>
                    <a:lstStyle/>
                    <a:p>
                      <a:pPr algn="ctr" fontAlgn="t">
                        <a:buNone/>
                      </a:pPr>
                      <a:r>
                        <a:rPr lang="en-ZA" sz="1000" dirty="0">
                          <a:solidFill>
                            <a:srgbClr val="000000"/>
                          </a:solidFill>
                          <a:effectLst/>
                        </a:rPr>
                        <a:t>07</a:t>
                      </a:r>
                      <a:endParaRPr lang="en-ZA" sz="1000" dirty="0">
                        <a:effectLst/>
                      </a:endParaRPr>
                    </a:p>
                  </a:txBody>
                  <a:tcPr>
                    <a:solidFill>
                      <a:srgbClr val="DD8729">
                        <a:alpha val="20000"/>
                      </a:srgbClr>
                    </a:solidFill>
                  </a:tcPr>
                </a:tc>
                <a:extLst>
                  <a:ext uri="{0D108BD9-81ED-4DB2-BD59-A6C34878D82A}">
                    <a16:rowId xmlns:a16="http://schemas.microsoft.com/office/drawing/2014/main" val="1433814835"/>
                  </a:ext>
                </a:extLst>
              </a:tr>
              <a:tr h="237464">
                <a:tc>
                  <a:txBody>
                    <a:bodyPr/>
                    <a:lstStyle/>
                    <a:p>
                      <a:pPr fontAlgn="t">
                        <a:buNone/>
                      </a:pPr>
                      <a:r>
                        <a:rPr lang="en-ZA" sz="1000">
                          <a:solidFill>
                            <a:srgbClr val="000000"/>
                          </a:solidFill>
                          <a:effectLst/>
                        </a:rPr>
                        <a:t>Section 4</a:t>
                      </a:r>
                      <a:endParaRPr lang="en-ZA" sz="1000">
                        <a:effectLst/>
                      </a:endParaRPr>
                    </a:p>
                  </a:txBody>
                  <a:tcPr/>
                </a:tc>
                <a:tc>
                  <a:txBody>
                    <a:bodyPr/>
                    <a:lstStyle/>
                    <a:p>
                      <a:pPr fontAlgn="t">
                        <a:buNone/>
                      </a:pPr>
                      <a:r>
                        <a:rPr lang="en-ZA" sz="1000">
                          <a:solidFill>
                            <a:srgbClr val="000000"/>
                          </a:solidFill>
                          <a:effectLst/>
                        </a:rPr>
                        <a:t>Market Analysis</a:t>
                      </a:r>
                      <a:endParaRPr lang="en-ZA" sz="1000">
                        <a:effectLst/>
                      </a:endParaRPr>
                    </a:p>
                  </a:txBody>
                  <a:tcPr/>
                </a:tc>
                <a:tc>
                  <a:txBody>
                    <a:bodyPr/>
                    <a:lstStyle/>
                    <a:p>
                      <a:pPr algn="ctr" fontAlgn="t">
                        <a:buNone/>
                      </a:pPr>
                      <a:r>
                        <a:rPr lang="en-ZA" sz="1000">
                          <a:solidFill>
                            <a:srgbClr val="000000"/>
                          </a:solidFill>
                          <a:effectLst/>
                        </a:rPr>
                        <a:t>09</a:t>
                      </a:r>
                      <a:endParaRPr lang="en-ZA" sz="1000">
                        <a:effectLst/>
                      </a:endParaRPr>
                    </a:p>
                  </a:txBody>
                  <a:tcPr/>
                </a:tc>
                <a:extLst>
                  <a:ext uri="{0D108BD9-81ED-4DB2-BD59-A6C34878D82A}">
                    <a16:rowId xmlns:a16="http://schemas.microsoft.com/office/drawing/2014/main" val="4250431545"/>
                  </a:ext>
                </a:extLst>
              </a:tr>
              <a:tr h="237464">
                <a:tc>
                  <a:txBody>
                    <a:bodyPr/>
                    <a:lstStyle/>
                    <a:p>
                      <a:pPr fontAlgn="t">
                        <a:buNone/>
                      </a:pPr>
                      <a:r>
                        <a:rPr lang="en-ZA" sz="1000" dirty="0">
                          <a:solidFill>
                            <a:srgbClr val="000000"/>
                          </a:solidFill>
                          <a:effectLst/>
                        </a:rPr>
                        <a:t>Section 5</a:t>
                      </a:r>
                      <a:endParaRPr lang="en-ZA" sz="1000" dirty="0">
                        <a:effectLst/>
                      </a:endParaRPr>
                    </a:p>
                  </a:txBody>
                  <a:tcPr>
                    <a:solidFill>
                      <a:srgbClr val="DD8729">
                        <a:alpha val="20000"/>
                      </a:srgbClr>
                    </a:solidFill>
                  </a:tcPr>
                </a:tc>
                <a:tc>
                  <a:txBody>
                    <a:bodyPr/>
                    <a:lstStyle/>
                    <a:p>
                      <a:pPr fontAlgn="t">
                        <a:buNone/>
                      </a:pPr>
                      <a:r>
                        <a:rPr lang="en-ZA" sz="1000" dirty="0">
                          <a:solidFill>
                            <a:srgbClr val="000000"/>
                          </a:solidFill>
                          <a:effectLst/>
                        </a:rPr>
                        <a:t>Our Products and Services</a:t>
                      </a:r>
                      <a:endParaRPr lang="en-ZA" sz="1000" dirty="0">
                        <a:effectLst/>
                      </a:endParaRPr>
                    </a:p>
                  </a:txBody>
                  <a:tcPr>
                    <a:solidFill>
                      <a:srgbClr val="DD8729">
                        <a:alpha val="20000"/>
                      </a:srgbClr>
                    </a:solidFill>
                  </a:tcPr>
                </a:tc>
                <a:tc>
                  <a:txBody>
                    <a:bodyPr/>
                    <a:lstStyle/>
                    <a:p>
                      <a:pPr algn="ctr" fontAlgn="t">
                        <a:buNone/>
                      </a:pPr>
                      <a:r>
                        <a:rPr lang="en-ZA" sz="1000" dirty="0">
                          <a:solidFill>
                            <a:srgbClr val="000000"/>
                          </a:solidFill>
                          <a:effectLst/>
                        </a:rPr>
                        <a:t>11</a:t>
                      </a:r>
                      <a:endParaRPr lang="en-ZA" sz="1000" dirty="0">
                        <a:effectLst/>
                      </a:endParaRPr>
                    </a:p>
                  </a:txBody>
                  <a:tcPr>
                    <a:solidFill>
                      <a:srgbClr val="DD8729">
                        <a:alpha val="20000"/>
                      </a:srgbClr>
                    </a:solidFill>
                  </a:tcPr>
                </a:tc>
                <a:extLst>
                  <a:ext uri="{0D108BD9-81ED-4DB2-BD59-A6C34878D82A}">
                    <a16:rowId xmlns:a16="http://schemas.microsoft.com/office/drawing/2014/main" val="2013569835"/>
                  </a:ext>
                </a:extLst>
              </a:tr>
              <a:tr h="237464">
                <a:tc>
                  <a:txBody>
                    <a:bodyPr/>
                    <a:lstStyle/>
                    <a:p>
                      <a:pPr fontAlgn="t">
                        <a:buNone/>
                      </a:pPr>
                      <a:r>
                        <a:rPr lang="en-ZA" sz="1000">
                          <a:solidFill>
                            <a:srgbClr val="000000"/>
                          </a:solidFill>
                          <a:effectLst/>
                        </a:rPr>
                        <a:t>Section 6</a:t>
                      </a:r>
                      <a:endParaRPr lang="en-ZA" sz="1000">
                        <a:effectLst/>
                      </a:endParaRPr>
                    </a:p>
                  </a:txBody>
                  <a:tcPr/>
                </a:tc>
                <a:tc>
                  <a:txBody>
                    <a:bodyPr/>
                    <a:lstStyle/>
                    <a:p>
                      <a:pPr fontAlgn="t">
                        <a:buNone/>
                      </a:pPr>
                      <a:r>
                        <a:rPr lang="en-ZA" sz="1000">
                          <a:solidFill>
                            <a:srgbClr val="000000"/>
                          </a:solidFill>
                          <a:effectLst/>
                        </a:rPr>
                        <a:t>Marketing and Sales Strategy</a:t>
                      </a:r>
                      <a:endParaRPr lang="en-ZA" sz="1000">
                        <a:effectLst/>
                      </a:endParaRPr>
                    </a:p>
                  </a:txBody>
                  <a:tcPr/>
                </a:tc>
                <a:tc>
                  <a:txBody>
                    <a:bodyPr/>
                    <a:lstStyle/>
                    <a:p>
                      <a:pPr algn="ctr" fontAlgn="t">
                        <a:buNone/>
                      </a:pPr>
                      <a:r>
                        <a:rPr lang="en-ZA" sz="1000">
                          <a:solidFill>
                            <a:srgbClr val="000000"/>
                          </a:solidFill>
                          <a:effectLst/>
                        </a:rPr>
                        <a:t>13</a:t>
                      </a:r>
                      <a:endParaRPr lang="en-ZA" sz="1000">
                        <a:effectLst/>
                      </a:endParaRPr>
                    </a:p>
                  </a:txBody>
                  <a:tcPr/>
                </a:tc>
                <a:extLst>
                  <a:ext uri="{0D108BD9-81ED-4DB2-BD59-A6C34878D82A}">
                    <a16:rowId xmlns:a16="http://schemas.microsoft.com/office/drawing/2014/main" val="3915794893"/>
                  </a:ext>
                </a:extLst>
              </a:tr>
              <a:tr h="237464">
                <a:tc>
                  <a:txBody>
                    <a:bodyPr/>
                    <a:lstStyle/>
                    <a:p>
                      <a:pPr fontAlgn="t">
                        <a:buNone/>
                      </a:pPr>
                      <a:r>
                        <a:rPr lang="en-ZA" sz="1000" dirty="0">
                          <a:solidFill>
                            <a:srgbClr val="000000"/>
                          </a:solidFill>
                          <a:effectLst/>
                        </a:rPr>
                        <a:t>Section 7</a:t>
                      </a:r>
                      <a:endParaRPr lang="en-ZA" sz="1000" dirty="0">
                        <a:effectLst/>
                      </a:endParaRPr>
                    </a:p>
                  </a:txBody>
                  <a:tcPr>
                    <a:solidFill>
                      <a:srgbClr val="DD8729">
                        <a:alpha val="20000"/>
                      </a:srgbClr>
                    </a:solidFill>
                  </a:tcPr>
                </a:tc>
                <a:tc>
                  <a:txBody>
                    <a:bodyPr/>
                    <a:lstStyle/>
                    <a:p>
                      <a:pPr fontAlgn="t">
                        <a:buNone/>
                      </a:pPr>
                      <a:r>
                        <a:rPr lang="en-ZA" sz="1000" dirty="0">
                          <a:solidFill>
                            <a:srgbClr val="000000"/>
                          </a:solidFill>
                          <a:effectLst/>
                        </a:rPr>
                        <a:t>Operations Plan</a:t>
                      </a:r>
                      <a:endParaRPr lang="en-ZA" sz="1000" dirty="0">
                        <a:effectLst/>
                      </a:endParaRPr>
                    </a:p>
                  </a:txBody>
                  <a:tcPr>
                    <a:solidFill>
                      <a:srgbClr val="DD8729">
                        <a:alpha val="20000"/>
                      </a:srgbClr>
                    </a:solidFill>
                  </a:tcPr>
                </a:tc>
                <a:tc>
                  <a:txBody>
                    <a:bodyPr/>
                    <a:lstStyle/>
                    <a:p>
                      <a:pPr algn="ctr" fontAlgn="t">
                        <a:buNone/>
                      </a:pPr>
                      <a:r>
                        <a:rPr lang="en-ZA" sz="1000" dirty="0">
                          <a:solidFill>
                            <a:srgbClr val="000000"/>
                          </a:solidFill>
                          <a:effectLst/>
                        </a:rPr>
                        <a:t>16</a:t>
                      </a:r>
                      <a:endParaRPr lang="en-ZA" sz="1000" dirty="0">
                        <a:effectLst/>
                      </a:endParaRPr>
                    </a:p>
                  </a:txBody>
                  <a:tcPr>
                    <a:solidFill>
                      <a:srgbClr val="DD8729">
                        <a:alpha val="20000"/>
                      </a:srgbClr>
                    </a:solidFill>
                  </a:tcPr>
                </a:tc>
                <a:extLst>
                  <a:ext uri="{0D108BD9-81ED-4DB2-BD59-A6C34878D82A}">
                    <a16:rowId xmlns:a16="http://schemas.microsoft.com/office/drawing/2014/main" val="254377977"/>
                  </a:ext>
                </a:extLst>
              </a:tr>
              <a:tr h="237464">
                <a:tc>
                  <a:txBody>
                    <a:bodyPr/>
                    <a:lstStyle/>
                    <a:p>
                      <a:pPr fontAlgn="t">
                        <a:buNone/>
                      </a:pPr>
                      <a:r>
                        <a:rPr lang="en-ZA" sz="1000">
                          <a:solidFill>
                            <a:srgbClr val="000000"/>
                          </a:solidFill>
                          <a:effectLst/>
                        </a:rPr>
                        <a:t>Section 8</a:t>
                      </a:r>
                      <a:endParaRPr lang="en-ZA" sz="1000">
                        <a:effectLst/>
                      </a:endParaRPr>
                    </a:p>
                  </a:txBody>
                  <a:tcPr/>
                </a:tc>
                <a:tc>
                  <a:txBody>
                    <a:bodyPr/>
                    <a:lstStyle/>
                    <a:p>
                      <a:pPr fontAlgn="t">
                        <a:buNone/>
                      </a:pPr>
                      <a:r>
                        <a:rPr lang="en-ZA" sz="1000">
                          <a:solidFill>
                            <a:srgbClr val="000000"/>
                          </a:solidFill>
                          <a:effectLst/>
                        </a:rPr>
                        <a:t>Human Resources Plan</a:t>
                      </a:r>
                      <a:endParaRPr lang="en-ZA" sz="1000">
                        <a:effectLst/>
                      </a:endParaRPr>
                    </a:p>
                  </a:txBody>
                  <a:tcPr/>
                </a:tc>
                <a:tc>
                  <a:txBody>
                    <a:bodyPr/>
                    <a:lstStyle/>
                    <a:p>
                      <a:pPr algn="ctr" fontAlgn="t">
                        <a:buNone/>
                      </a:pPr>
                      <a:r>
                        <a:rPr lang="en-ZA" sz="1000">
                          <a:solidFill>
                            <a:srgbClr val="000000"/>
                          </a:solidFill>
                          <a:effectLst/>
                        </a:rPr>
                        <a:t>19</a:t>
                      </a:r>
                      <a:endParaRPr lang="en-ZA" sz="1000">
                        <a:effectLst/>
                      </a:endParaRPr>
                    </a:p>
                  </a:txBody>
                  <a:tcPr/>
                </a:tc>
                <a:extLst>
                  <a:ext uri="{0D108BD9-81ED-4DB2-BD59-A6C34878D82A}">
                    <a16:rowId xmlns:a16="http://schemas.microsoft.com/office/drawing/2014/main" val="2836734305"/>
                  </a:ext>
                </a:extLst>
              </a:tr>
              <a:tr h="192194">
                <a:tc>
                  <a:txBody>
                    <a:bodyPr/>
                    <a:lstStyle/>
                    <a:p>
                      <a:pPr fontAlgn="t">
                        <a:buNone/>
                      </a:pPr>
                      <a:r>
                        <a:rPr lang="en-ZA" sz="1000" dirty="0">
                          <a:solidFill>
                            <a:srgbClr val="000000"/>
                          </a:solidFill>
                          <a:effectLst/>
                        </a:rPr>
                        <a:t>Section 9</a:t>
                      </a:r>
                      <a:endParaRPr lang="en-ZA" sz="1000" dirty="0">
                        <a:effectLst/>
                      </a:endParaRPr>
                    </a:p>
                  </a:txBody>
                  <a:tcPr>
                    <a:solidFill>
                      <a:srgbClr val="DD8729">
                        <a:alpha val="20000"/>
                      </a:srgbClr>
                    </a:solidFill>
                  </a:tcPr>
                </a:tc>
                <a:tc>
                  <a:txBody>
                    <a:bodyPr/>
                    <a:lstStyle/>
                    <a:p>
                      <a:pPr fontAlgn="t">
                        <a:buNone/>
                      </a:pPr>
                      <a:r>
                        <a:rPr lang="en-ZA" sz="1000" dirty="0">
                          <a:solidFill>
                            <a:srgbClr val="000000"/>
                          </a:solidFill>
                          <a:effectLst/>
                        </a:rPr>
                        <a:t>Sustainability and SDG Alignment</a:t>
                      </a:r>
                      <a:endParaRPr lang="en-ZA" sz="1000" dirty="0">
                        <a:effectLst/>
                      </a:endParaRPr>
                    </a:p>
                  </a:txBody>
                  <a:tcPr>
                    <a:solidFill>
                      <a:srgbClr val="DD8729">
                        <a:alpha val="20000"/>
                      </a:srgbClr>
                    </a:solidFill>
                  </a:tcPr>
                </a:tc>
                <a:tc>
                  <a:txBody>
                    <a:bodyPr/>
                    <a:lstStyle/>
                    <a:p>
                      <a:pPr algn="ctr" fontAlgn="ctr">
                        <a:buNone/>
                      </a:pPr>
                      <a:r>
                        <a:rPr lang="en-ZA" sz="1000" dirty="0">
                          <a:solidFill>
                            <a:srgbClr val="000000"/>
                          </a:solidFill>
                          <a:effectLst/>
                        </a:rPr>
                        <a:t>21</a:t>
                      </a:r>
                      <a:endParaRPr lang="en-ZA" sz="1000" dirty="0">
                        <a:effectLst/>
                      </a:endParaRPr>
                    </a:p>
                  </a:txBody>
                  <a:tcPr anchor="ctr">
                    <a:solidFill>
                      <a:srgbClr val="DD8729">
                        <a:alpha val="20000"/>
                      </a:srgbClr>
                    </a:solidFill>
                  </a:tcPr>
                </a:tc>
                <a:extLst>
                  <a:ext uri="{0D108BD9-81ED-4DB2-BD59-A6C34878D82A}">
                    <a16:rowId xmlns:a16="http://schemas.microsoft.com/office/drawing/2014/main" val="2462386321"/>
                  </a:ext>
                </a:extLst>
              </a:tr>
              <a:tr h="237464">
                <a:tc>
                  <a:txBody>
                    <a:bodyPr/>
                    <a:lstStyle/>
                    <a:p>
                      <a:pPr fontAlgn="t">
                        <a:buNone/>
                      </a:pPr>
                      <a:r>
                        <a:rPr lang="en-ZA" sz="1000" dirty="0">
                          <a:solidFill>
                            <a:srgbClr val="000000"/>
                          </a:solidFill>
                          <a:effectLst/>
                        </a:rPr>
                        <a:t>Section 10</a:t>
                      </a:r>
                      <a:endParaRPr lang="en-ZA" sz="1000" dirty="0">
                        <a:effectLst/>
                      </a:endParaRPr>
                    </a:p>
                  </a:txBody>
                  <a:tcPr/>
                </a:tc>
                <a:tc>
                  <a:txBody>
                    <a:bodyPr/>
                    <a:lstStyle/>
                    <a:p>
                      <a:pPr fontAlgn="t">
                        <a:buNone/>
                      </a:pPr>
                      <a:r>
                        <a:rPr lang="en-ZA" sz="1000" dirty="0">
                          <a:solidFill>
                            <a:srgbClr val="000000"/>
                          </a:solidFill>
                          <a:effectLst/>
                        </a:rPr>
                        <a:t>Risk Analysis and Mitigation</a:t>
                      </a:r>
                      <a:endParaRPr lang="en-ZA" sz="1000" dirty="0">
                        <a:effectLst/>
                      </a:endParaRPr>
                    </a:p>
                  </a:txBody>
                  <a:tcPr/>
                </a:tc>
                <a:tc>
                  <a:txBody>
                    <a:bodyPr/>
                    <a:lstStyle/>
                    <a:p>
                      <a:pPr algn="ctr" fontAlgn="t">
                        <a:buNone/>
                      </a:pPr>
                      <a:r>
                        <a:rPr lang="en-ZA" sz="1000" dirty="0">
                          <a:solidFill>
                            <a:srgbClr val="000000"/>
                          </a:solidFill>
                          <a:effectLst/>
                        </a:rPr>
                        <a:t>23</a:t>
                      </a:r>
                      <a:endParaRPr lang="en-ZA" sz="1000" dirty="0">
                        <a:effectLst/>
                      </a:endParaRPr>
                    </a:p>
                  </a:txBody>
                  <a:tcPr/>
                </a:tc>
                <a:extLst>
                  <a:ext uri="{0D108BD9-81ED-4DB2-BD59-A6C34878D82A}">
                    <a16:rowId xmlns:a16="http://schemas.microsoft.com/office/drawing/2014/main" val="3548106550"/>
                  </a:ext>
                </a:extLst>
              </a:tr>
              <a:tr h="237464">
                <a:tc>
                  <a:txBody>
                    <a:bodyPr/>
                    <a:lstStyle/>
                    <a:p>
                      <a:pPr fontAlgn="t">
                        <a:buNone/>
                      </a:pPr>
                      <a:r>
                        <a:rPr lang="en-ZA" sz="1000" dirty="0">
                          <a:solidFill>
                            <a:srgbClr val="000000"/>
                          </a:solidFill>
                          <a:effectLst/>
                        </a:rPr>
                        <a:t>Section 11</a:t>
                      </a:r>
                      <a:endParaRPr lang="en-ZA" sz="1000" dirty="0">
                        <a:effectLst/>
                      </a:endParaRPr>
                    </a:p>
                  </a:txBody>
                  <a:tcPr>
                    <a:solidFill>
                      <a:srgbClr val="DD8729">
                        <a:alpha val="20000"/>
                      </a:srgbClr>
                    </a:solidFill>
                  </a:tcPr>
                </a:tc>
                <a:tc>
                  <a:txBody>
                    <a:bodyPr/>
                    <a:lstStyle/>
                    <a:p>
                      <a:pPr fontAlgn="t">
                        <a:buNone/>
                      </a:pPr>
                      <a:r>
                        <a:rPr lang="en-ZA" sz="1000" dirty="0">
                          <a:solidFill>
                            <a:srgbClr val="000000"/>
                          </a:solidFill>
                          <a:effectLst/>
                        </a:rPr>
                        <a:t>Financial Plan</a:t>
                      </a:r>
                      <a:endParaRPr lang="en-ZA" sz="1000" dirty="0">
                        <a:effectLst/>
                      </a:endParaRPr>
                    </a:p>
                  </a:txBody>
                  <a:tcPr>
                    <a:solidFill>
                      <a:srgbClr val="DD8729">
                        <a:alpha val="20000"/>
                      </a:srgbClr>
                    </a:solidFill>
                  </a:tcPr>
                </a:tc>
                <a:tc>
                  <a:txBody>
                    <a:bodyPr/>
                    <a:lstStyle/>
                    <a:p>
                      <a:pPr algn="ctr" fontAlgn="t">
                        <a:buNone/>
                      </a:pPr>
                      <a:r>
                        <a:rPr lang="en-ZA" sz="1000" dirty="0">
                          <a:solidFill>
                            <a:srgbClr val="000000"/>
                          </a:solidFill>
                          <a:effectLst/>
                        </a:rPr>
                        <a:t>25</a:t>
                      </a:r>
                      <a:endParaRPr lang="en-ZA" sz="1000" dirty="0">
                        <a:effectLst/>
                      </a:endParaRPr>
                    </a:p>
                  </a:txBody>
                  <a:tcPr>
                    <a:solidFill>
                      <a:srgbClr val="DD8729">
                        <a:alpha val="20000"/>
                      </a:srgbClr>
                    </a:solidFill>
                  </a:tcPr>
                </a:tc>
                <a:extLst>
                  <a:ext uri="{0D108BD9-81ED-4DB2-BD59-A6C34878D82A}">
                    <a16:rowId xmlns:a16="http://schemas.microsoft.com/office/drawing/2014/main" val="1222922138"/>
                  </a:ext>
                </a:extLst>
              </a:tr>
              <a:tr h="237464">
                <a:tc>
                  <a:txBody>
                    <a:bodyPr/>
                    <a:lstStyle/>
                    <a:p>
                      <a:pPr fontAlgn="t">
                        <a:buNone/>
                      </a:pPr>
                      <a:r>
                        <a:rPr lang="en-ZA" sz="1000">
                          <a:solidFill>
                            <a:srgbClr val="000000"/>
                          </a:solidFill>
                          <a:effectLst/>
                        </a:rPr>
                        <a:t>Section 12</a:t>
                      </a:r>
                      <a:endParaRPr lang="en-ZA" sz="1000">
                        <a:effectLst/>
                      </a:endParaRPr>
                    </a:p>
                  </a:txBody>
                  <a:tcPr/>
                </a:tc>
                <a:tc>
                  <a:txBody>
                    <a:bodyPr/>
                    <a:lstStyle/>
                    <a:p>
                      <a:pPr fontAlgn="t">
                        <a:buNone/>
                      </a:pPr>
                      <a:r>
                        <a:rPr lang="en-ZA" sz="1000">
                          <a:solidFill>
                            <a:srgbClr val="000000"/>
                          </a:solidFill>
                          <a:effectLst/>
                        </a:rPr>
                        <a:t>Implelentation Roadmap</a:t>
                      </a:r>
                      <a:endParaRPr lang="en-ZA" sz="1000">
                        <a:effectLst/>
                      </a:endParaRPr>
                    </a:p>
                  </a:txBody>
                  <a:tcPr/>
                </a:tc>
                <a:tc>
                  <a:txBody>
                    <a:bodyPr/>
                    <a:lstStyle/>
                    <a:p>
                      <a:pPr algn="ctr" fontAlgn="t">
                        <a:buNone/>
                      </a:pPr>
                      <a:r>
                        <a:rPr lang="en-ZA" sz="1000">
                          <a:solidFill>
                            <a:srgbClr val="000000"/>
                          </a:solidFill>
                          <a:effectLst/>
                        </a:rPr>
                        <a:t>30</a:t>
                      </a:r>
                      <a:endParaRPr lang="en-ZA" sz="1000">
                        <a:effectLst/>
                      </a:endParaRPr>
                    </a:p>
                  </a:txBody>
                  <a:tcPr/>
                </a:tc>
                <a:extLst>
                  <a:ext uri="{0D108BD9-81ED-4DB2-BD59-A6C34878D82A}">
                    <a16:rowId xmlns:a16="http://schemas.microsoft.com/office/drawing/2014/main" val="1372741517"/>
                  </a:ext>
                </a:extLst>
              </a:tr>
              <a:tr h="237464">
                <a:tc>
                  <a:txBody>
                    <a:bodyPr/>
                    <a:lstStyle/>
                    <a:p>
                      <a:pPr fontAlgn="t">
                        <a:buNone/>
                      </a:pPr>
                      <a:r>
                        <a:rPr lang="en-ZA" sz="1000" dirty="0">
                          <a:solidFill>
                            <a:srgbClr val="000000"/>
                          </a:solidFill>
                          <a:effectLst/>
                        </a:rPr>
                        <a:t>Section 13</a:t>
                      </a:r>
                      <a:endParaRPr lang="en-ZA" sz="1000" dirty="0">
                        <a:effectLst/>
                      </a:endParaRPr>
                    </a:p>
                  </a:txBody>
                  <a:tcPr>
                    <a:solidFill>
                      <a:srgbClr val="DD8729">
                        <a:alpha val="20000"/>
                      </a:srgbClr>
                    </a:solidFill>
                  </a:tcPr>
                </a:tc>
                <a:tc>
                  <a:txBody>
                    <a:bodyPr/>
                    <a:lstStyle/>
                    <a:p>
                      <a:pPr fontAlgn="t">
                        <a:buNone/>
                      </a:pPr>
                      <a:r>
                        <a:rPr lang="en-ZA" sz="1000" dirty="0">
                          <a:solidFill>
                            <a:srgbClr val="000000"/>
                          </a:solidFill>
                          <a:effectLst/>
                        </a:rPr>
                        <a:t>Appendices</a:t>
                      </a:r>
                      <a:endParaRPr lang="en-ZA" sz="1000" dirty="0">
                        <a:effectLst/>
                      </a:endParaRPr>
                    </a:p>
                  </a:txBody>
                  <a:tcPr>
                    <a:solidFill>
                      <a:srgbClr val="DD8729">
                        <a:alpha val="20000"/>
                      </a:srgbClr>
                    </a:solidFill>
                  </a:tcPr>
                </a:tc>
                <a:tc>
                  <a:txBody>
                    <a:bodyPr/>
                    <a:lstStyle/>
                    <a:p>
                      <a:pPr algn="ctr" fontAlgn="t">
                        <a:buNone/>
                      </a:pPr>
                      <a:r>
                        <a:rPr lang="en-ZA" sz="1000" dirty="0">
                          <a:solidFill>
                            <a:srgbClr val="000000"/>
                          </a:solidFill>
                          <a:effectLst/>
                        </a:rPr>
                        <a:t>32</a:t>
                      </a:r>
                      <a:endParaRPr lang="en-ZA" sz="1000" dirty="0">
                        <a:effectLst/>
                      </a:endParaRPr>
                    </a:p>
                  </a:txBody>
                  <a:tcPr>
                    <a:solidFill>
                      <a:srgbClr val="DD8729">
                        <a:alpha val="20000"/>
                      </a:srgbClr>
                    </a:solidFill>
                  </a:tcPr>
                </a:tc>
                <a:extLst>
                  <a:ext uri="{0D108BD9-81ED-4DB2-BD59-A6C34878D82A}">
                    <a16:rowId xmlns:a16="http://schemas.microsoft.com/office/drawing/2014/main" val="1608263765"/>
                  </a:ext>
                </a:extLst>
              </a:tr>
              <a:tr h="237464">
                <a:tc>
                  <a:txBody>
                    <a:bodyPr/>
                    <a:lstStyle/>
                    <a:p>
                      <a:pPr fontAlgn="t">
                        <a:buNone/>
                      </a:pPr>
                      <a:r>
                        <a:rPr lang="en-ZA" sz="1000" dirty="0">
                          <a:solidFill>
                            <a:srgbClr val="000000"/>
                          </a:solidFill>
                          <a:effectLst/>
                        </a:rPr>
                        <a:t>Section 14</a:t>
                      </a:r>
                      <a:endParaRPr lang="en-ZA" sz="1000" dirty="0">
                        <a:effectLst/>
                      </a:endParaRPr>
                    </a:p>
                  </a:txBody>
                  <a:tcPr/>
                </a:tc>
                <a:tc>
                  <a:txBody>
                    <a:bodyPr/>
                    <a:lstStyle/>
                    <a:p>
                      <a:pPr fontAlgn="t">
                        <a:buNone/>
                      </a:pPr>
                      <a:r>
                        <a:rPr lang="en-ZA" sz="1000" dirty="0">
                          <a:solidFill>
                            <a:srgbClr val="000000"/>
                          </a:solidFill>
                          <a:effectLst/>
                        </a:rPr>
                        <a:t>References</a:t>
                      </a:r>
                      <a:endParaRPr lang="en-ZA" sz="1000" dirty="0">
                        <a:effectLst/>
                      </a:endParaRPr>
                    </a:p>
                  </a:txBody>
                  <a:tcPr/>
                </a:tc>
                <a:tc>
                  <a:txBody>
                    <a:bodyPr/>
                    <a:lstStyle/>
                    <a:p>
                      <a:pPr fontAlgn="t">
                        <a:buNone/>
                      </a:pPr>
                      <a:endParaRPr lang="en-ZA" sz="1000" dirty="0">
                        <a:effectLst/>
                      </a:endParaRPr>
                    </a:p>
                  </a:txBody>
                  <a:tcPr/>
                </a:tc>
                <a:extLst>
                  <a:ext uri="{0D108BD9-81ED-4DB2-BD59-A6C34878D82A}">
                    <a16:rowId xmlns:a16="http://schemas.microsoft.com/office/drawing/2014/main" val="975266766"/>
                  </a:ext>
                </a:extLst>
              </a:tr>
            </a:tbl>
          </a:graphicData>
        </a:graphic>
      </p:graphicFrame>
      <p:sp>
        <p:nvSpPr>
          <p:cNvPr id="8" name="Rectangle 7">
            <a:extLst>
              <a:ext uri="{FF2B5EF4-FFF2-40B4-BE49-F238E27FC236}">
                <a16:creationId xmlns:a16="http://schemas.microsoft.com/office/drawing/2014/main" id="{B830FE70-DE09-F4AC-F462-72503E302141}"/>
              </a:ext>
            </a:extLst>
          </p:cNvPr>
          <p:cNvSpPr/>
          <p:nvPr/>
        </p:nvSpPr>
        <p:spPr>
          <a:xfrm>
            <a:off x="1211129" y="-26386"/>
            <a:ext cx="3403599" cy="5105400"/>
          </a:xfrm>
          <a:prstGeom prst="rect">
            <a:avLst/>
          </a:prstGeom>
          <a:solidFill>
            <a:schemeClr val="tx1">
              <a:alpha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Image 2" descr="preencoded.png"/>
          <p:cNvPicPr>
            <a:picLocks noChangeAspect="1"/>
          </p:cNvPicPr>
          <p:nvPr/>
        </p:nvPicPr>
        <p:blipFill>
          <a:blip r:embed="rId5"/>
          <a:stretch>
            <a:fillRect/>
          </a:stretch>
        </p:blipFill>
        <p:spPr>
          <a:xfrm>
            <a:off x="4244540" y="466954"/>
            <a:ext cx="809625" cy="80962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5" name="Text 0"/>
          <p:cNvSpPr/>
          <p:nvPr/>
        </p:nvSpPr>
        <p:spPr>
          <a:xfrm>
            <a:off x="521943" y="443930"/>
            <a:ext cx="6153150" cy="342900"/>
          </a:xfrm>
          <a:prstGeom prst="rect">
            <a:avLst/>
          </a:prstGeom>
          <a:noFill/>
          <a:ln/>
        </p:spPr>
        <p:txBody>
          <a:bodyPr wrap="square" lIns="0" tIns="0" rIns="0" bIns="0" rtlCol="0" anchor="ctr"/>
          <a:lstStyle/>
          <a:p>
            <a:pPr marL="0" indent="0" algn="l">
              <a:lnSpc>
                <a:spcPct val="66563"/>
              </a:lnSpc>
              <a:buNone/>
            </a:pPr>
            <a:r>
              <a:rPr lang="en-US" sz="2700" b="1" dirty="0">
                <a:solidFill>
                  <a:srgbClr val="000000"/>
                </a:solidFill>
                <a:latin typeface="Archivo Black" pitchFamily="34" charset="0"/>
                <a:ea typeface="Archivo Black" pitchFamily="34" charset="-122"/>
                <a:cs typeface="Archivo Black" pitchFamily="34" charset="-120"/>
              </a:rPr>
              <a:t>8. Human Resources Plan</a:t>
            </a:r>
            <a:endParaRPr lang="en-US" sz="2700" b="1" dirty="0"/>
          </a:p>
        </p:txBody>
      </p:sp>
      <p:sp>
        <p:nvSpPr>
          <p:cNvPr id="6" name="Text 1"/>
          <p:cNvSpPr/>
          <p:nvPr/>
        </p:nvSpPr>
        <p:spPr>
          <a:xfrm>
            <a:off x="576337" y="932397"/>
            <a:ext cx="6858000" cy="4423373"/>
          </a:xfrm>
          <a:prstGeom prst="rect">
            <a:avLst/>
          </a:prstGeom>
          <a:noFill/>
          <a:ln/>
        </p:spPr>
        <p:txBody>
          <a:bodyPr wrap="square" lIns="0" tIns="0" rIns="0" bIns="0" rtlCol="0" anchor="ctr"/>
          <a:lstStyle/>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8.1 Management Structure</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A strong management structure is critical for Mbokodo Entle as it pursues growth across South Africa and other African markets. At the core of the company’s structure is the Founder and Managing Director, who provides strategic leadership, oversees business development, and ensures alignment with the vision and mission. Supporting this role is an Operations Manager responsible for event execution, logistics, and compliance with regulatory requirements. A Finance and Administration Manager oversees budgeting, capital management, and statutory reporting, ensuring financial sustainability and accountability. A Marketing and Partnerships Manager drives client acquisition, digital campaigns, and institutional collaborations that are essential to the company’s growth model.</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This structure creates accountability across core business functions while enabling agility in decision-making. It balances strategic oversight with operational focus, ensuring that Mbokodo Entle can deliver on both developmental and commercial objectives. As the company expands, the management structure will be strengthened with additional roles such as a Human Resources Manager and Regional Event Coordinators. </a:t>
            </a:r>
            <a:endParaRPr lang="en-US" sz="800" dirty="0"/>
          </a:p>
          <a:p>
            <a:pPr marL="0" indent="0" algn="l">
              <a:lnSpc>
                <a:spcPct val="92663"/>
              </a:lnSpc>
              <a:buNone/>
            </a:pPr>
            <a:endParaRPr lang="en-US" sz="800" b="1" dirty="0">
              <a:solidFill>
                <a:srgbClr val="000000"/>
              </a:solidFill>
              <a:latin typeface="Montserrat" pitchFamily="34" charset="0"/>
              <a:ea typeface="Montserrat" pitchFamily="34" charset="-122"/>
              <a:cs typeface="Montserrat" pitchFamily="34" charset="-120"/>
            </a:endParaRPr>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8.2 Staffing Plan</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Entle’s staffing model balances efficiency and flexibility by maintaining a lean permanent team for strategic roles like management, finance, marketing, and compliance, while relying on temporary and contractual staff for event execution. This hybrid approach ensures cost efficiency and access to specialized skills. In the short term, recruitment will focus on operational staff in South Africa, such as logistics coordinators, event planners, and digital marketing specialists. Medium-term plans include expanding regional teams for client engagement and partnerships as the company enters new African markets, while long-term goals emphasize building a talent pipeline to develop future leaders and ensure sustainability.</a:t>
            </a:r>
          </a:p>
          <a:p>
            <a:pPr marL="0" indent="0" algn="l">
              <a:lnSpc>
                <a:spcPct val="5933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8.3 Training and Development</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 places training and development at the core of its strategy to build a skilled, motivated workforce. Staff will receive induction on company values, compliance, and event management, followed by ongoing training in project management, ICT, and client engagement. Leadership development through mentorship will prepare high-potential employees for management roles, fostering career growth and reducing turnover. Partnerships with training providers will further enhance skills in governance, sustainability, and women’s empowerment, ensuring operational excellence and long-term resilience.</a:t>
            </a:r>
          </a:p>
          <a:p>
            <a:pPr marL="0" indent="0" algn="l">
              <a:lnSpc>
                <a:spcPct val="5933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8.4 Women Empowerment Strategy</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 is committed to women’s empowerment both internally and externally. Within the company, it prioritizes recruiting and promoting women into leadership and operational roles, supported by equal pay, fair hiring, and professional development. Externally, its rural events integrate women-owned businesses into the value chain by sourcing from women suppliers, engaging women entrepreneurs, and providing platforms for women leaders. Through this dual approach, Mbokodo Entle advances gender equality while reinforcing its reputation as a socially responsible enterprise.</a:t>
            </a:r>
          </a:p>
        </p:txBody>
      </p:sp>
      <p:pic>
        <p:nvPicPr>
          <p:cNvPr id="7" name="Image 1">
            <a:extLst>
              <a:ext uri="{FF2B5EF4-FFF2-40B4-BE49-F238E27FC236}">
                <a16:creationId xmlns:a16="http://schemas.microsoft.com/office/drawing/2014/main" id="{7C4FC679-AD78-1089-B175-883737CC398C}"/>
              </a:ext>
            </a:extLst>
          </p:cNvPr>
          <p:cNvPicPr>
            <a:picLocks/>
          </p:cNvPicPr>
          <p:nvPr/>
        </p:nvPicPr>
        <p:blipFill>
          <a:blip r:embed="rId4"/>
          <a:srcRect b="8045"/>
          <a:stretch>
            <a:fillRect/>
          </a:stretch>
        </p:blipFill>
        <p:spPr>
          <a:xfrm>
            <a:off x="7900282" y="376564"/>
            <a:ext cx="1325880" cy="1627632"/>
          </a:xfrm>
          <a:prstGeom prst="rect">
            <a:avLst/>
          </a:prstGeom>
        </p:spPr>
      </p:pic>
      <p:pic>
        <p:nvPicPr>
          <p:cNvPr id="8" name="Image 2" descr="preencoded.png">
            <a:extLst>
              <a:ext uri="{FF2B5EF4-FFF2-40B4-BE49-F238E27FC236}">
                <a16:creationId xmlns:a16="http://schemas.microsoft.com/office/drawing/2014/main" id="{935A9B6E-B7BA-EA9F-2330-4C0C11B1E513}"/>
              </a:ext>
            </a:extLst>
          </p:cNvPr>
          <p:cNvPicPr>
            <a:picLocks noChangeAspect="1"/>
          </p:cNvPicPr>
          <p:nvPr/>
        </p:nvPicPr>
        <p:blipFill>
          <a:blip r:embed="rId5"/>
          <a:stretch>
            <a:fillRect/>
          </a:stretch>
        </p:blipFill>
        <p:spPr>
          <a:xfrm>
            <a:off x="7495470" y="711688"/>
            <a:ext cx="809625" cy="80962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8CCBF32-8702-62DB-6D7C-51C15CF3FD44}"/>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2027015" y="2108200"/>
            <a:ext cx="6010275" cy="634999"/>
          </a:xfrm>
          <a:prstGeom prst="rect">
            <a:avLst/>
          </a:prstGeom>
          <a:noFill/>
          <a:ln/>
        </p:spPr>
        <p:txBody>
          <a:bodyPr wrap="square" lIns="0" tIns="0" rIns="0" bIns="0" rtlCol="0" anchor="ctr"/>
          <a:lstStyle/>
          <a:p>
            <a:pPr marL="0" indent="0" algn="l">
              <a:lnSpc>
                <a:spcPct val="79650"/>
              </a:lnSpc>
              <a:buNone/>
            </a:pPr>
            <a:r>
              <a:rPr lang="en-US" sz="1800" b="1" dirty="0">
                <a:solidFill>
                  <a:srgbClr val="FFFFFF"/>
                </a:solidFill>
                <a:latin typeface="Archivo Black" pitchFamily="34" charset="0"/>
                <a:ea typeface="Archivo Black" pitchFamily="34" charset="-122"/>
                <a:cs typeface="Archivo Black" pitchFamily="34" charset="-120"/>
              </a:rPr>
              <a:t>Section 9</a:t>
            </a:r>
            <a:endParaRPr lang="en-US" sz="1800" b="1" dirty="0"/>
          </a:p>
        </p:txBody>
      </p:sp>
      <p:sp>
        <p:nvSpPr>
          <p:cNvPr id="5" name="Text 1"/>
          <p:cNvSpPr/>
          <p:nvPr/>
        </p:nvSpPr>
        <p:spPr>
          <a:xfrm>
            <a:off x="2028158" y="2608136"/>
            <a:ext cx="7471442" cy="923925"/>
          </a:xfrm>
          <a:prstGeom prst="rect">
            <a:avLst/>
          </a:prstGeom>
          <a:noFill/>
          <a:ln/>
        </p:spPr>
        <p:txBody>
          <a:bodyPr wrap="square" lIns="0" tIns="0" rIns="0" bIns="0" rtlCol="0" anchor="ctr"/>
          <a:lstStyle/>
          <a:p>
            <a:pPr marL="0" indent="0" algn="l">
              <a:lnSpc>
                <a:spcPct val="66656"/>
              </a:lnSpc>
              <a:buNone/>
            </a:pPr>
            <a:r>
              <a:rPr lang="en-US" sz="4600" dirty="0">
                <a:solidFill>
                  <a:srgbClr val="FFFFFF"/>
                </a:solidFill>
                <a:latin typeface="Archivo Black" pitchFamily="34" charset="0"/>
                <a:ea typeface="Archivo Black" pitchFamily="34" charset="-122"/>
                <a:cs typeface="Archivo Black" pitchFamily="34" charset="-120"/>
              </a:rPr>
              <a:t>Sustainability &amp; SDG Alignment</a:t>
            </a:r>
            <a:endParaRPr lang="en-US" sz="4600"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5" name="Text 0"/>
          <p:cNvSpPr/>
          <p:nvPr/>
        </p:nvSpPr>
        <p:spPr>
          <a:xfrm>
            <a:off x="521943" y="443930"/>
            <a:ext cx="6610350" cy="342900"/>
          </a:xfrm>
          <a:prstGeom prst="rect">
            <a:avLst/>
          </a:prstGeom>
          <a:noFill/>
          <a:ln/>
        </p:spPr>
        <p:txBody>
          <a:bodyPr wrap="square" lIns="0" tIns="0" rIns="0" bIns="0" rtlCol="0" anchor="ctr"/>
          <a:lstStyle/>
          <a:p>
            <a:pPr marL="0" indent="0" algn="l">
              <a:lnSpc>
                <a:spcPct val="66563"/>
              </a:lnSpc>
              <a:buNone/>
            </a:pPr>
            <a:r>
              <a:rPr lang="en-US" sz="2700" b="1" dirty="0">
                <a:solidFill>
                  <a:srgbClr val="000000"/>
                </a:solidFill>
                <a:latin typeface="Archivo Black" pitchFamily="34" charset="0"/>
                <a:ea typeface="Archivo Black" pitchFamily="34" charset="-122"/>
                <a:cs typeface="Archivo Black" pitchFamily="34" charset="-120"/>
              </a:rPr>
              <a:t>9. Sustainability &amp; SDG Alignment</a:t>
            </a:r>
            <a:endParaRPr lang="en-US" sz="2700" b="1" dirty="0"/>
          </a:p>
        </p:txBody>
      </p:sp>
      <p:sp>
        <p:nvSpPr>
          <p:cNvPr id="6" name="Text 1"/>
          <p:cNvSpPr/>
          <p:nvPr/>
        </p:nvSpPr>
        <p:spPr>
          <a:xfrm>
            <a:off x="576337" y="932398"/>
            <a:ext cx="6858000" cy="3973431"/>
          </a:xfrm>
          <a:prstGeom prst="rect">
            <a:avLst/>
          </a:prstGeom>
          <a:noFill/>
          <a:ln/>
        </p:spPr>
        <p:txBody>
          <a:bodyPr wrap="square" lIns="0" tIns="0" rIns="0" bIns="0" rtlCol="0" anchor="ctr"/>
          <a:lstStyle/>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9.1 Environmental Impact</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Sustainability is a central pillar of Mbokodo Entle’s growth model. The company recognizes that events can have significant environmental footprints, particularly in terms of energy use, transport, and waste generation. To minimize this impact, Mbokodo Entle will adopt green event practices such as reducing single-use materials, promoting recycling, and sourcing eco-friendly equipment. Transport logistics will be optimized to reduce carbon emissions, while partnerships with suppliers will emphasize responsible sourcing.</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Over time, the company intends to integrate renewable energy solutions into its event operations, especially in rural areas where conventional infrastructure may be limited. This not only reduces environmental impact but also demonstrates innovation in delivering sustainable events under challenging conditions. By aligning its operations with environmental best practices, Mbokodo Entle strengthens its reputation as a responsible and forward-thinking events company.</a:t>
            </a:r>
          </a:p>
          <a:p>
            <a:pPr marL="0" indent="0" algn="l">
              <a:lnSpc>
                <a:spcPct val="5933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9.2 Social Impact</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The core of Mbokodo Entle’s model is social impact. By staging events in rural areas, the company generates employment, enhances visibility for marginalized communities, and creates opportunities for engagement with global stakeholders. Events become catalysts for tourism, cultural preservation, and local entrepreneurship, extending benefits beyond the immediate occasion.</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The company also prioritizes inclusive participation, ensuring that women, youth, and local businesses are integral to the design and execution of events. This inclusive approach not only maximizes impact but also builds community ownership, ensuring sustainability long after the event has ended. Social responsibility is embedded in the company’s DNA, aligning its operations with broader developmental priorities.</a:t>
            </a:r>
          </a:p>
          <a:p>
            <a:pPr marL="0" indent="0" algn="l">
              <a:lnSpc>
                <a:spcPct val="5933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9.3 SDG Contributions</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 contributes directly to several of the United Nations Sustainable Development Goals (SDGs):</a:t>
            </a:r>
          </a:p>
          <a:p>
            <a:pPr marL="171450" indent="-171450" algn="l">
              <a:spcBef>
                <a:spcPts val="600"/>
              </a:spcBef>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SDG 8: Decent Work and Economic Growth – by creating jobs, supporting entrepreneurship, and integrating rural communities into economic activities.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SDG 9: Industry, Innovation, and Infrastructure – by introducing innovative models for rural event delivery and fostering partnerships that strengthen community infrastructure.</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SDG 5: Gender Equality – by prioritizing women in its workforce and value chain, and by creating platforms for women-owned businesses in rural areas.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SDG 12: Responsible Consumption and Production – by adopting sustainable event practices such as waste reduction and eco-friendly sourcing.</a:t>
            </a:r>
          </a:p>
        </p:txBody>
      </p:sp>
      <p:pic>
        <p:nvPicPr>
          <p:cNvPr id="7" name="Image 1">
            <a:extLst>
              <a:ext uri="{FF2B5EF4-FFF2-40B4-BE49-F238E27FC236}">
                <a16:creationId xmlns:a16="http://schemas.microsoft.com/office/drawing/2014/main" id="{49908834-F33E-37B9-417F-DC68783CE160}"/>
              </a:ext>
            </a:extLst>
          </p:cNvPr>
          <p:cNvPicPr>
            <a:picLocks/>
          </p:cNvPicPr>
          <p:nvPr/>
        </p:nvPicPr>
        <p:blipFill>
          <a:blip r:embed="rId4"/>
          <a:srcRect b="8045"/>
          <a:stretch>
            <a:fillRect/>
          </a:stretch>
        </p:blipFill>
        <p:spPr>
          <a:xfrm>
            <a:off x="7900282" y="376564"/>
            <a:ext cx="1325880" cy="1627632"/>
          </a:xfrm>
          <a:prstGeom prst="rect">
            <a:avLst/>
          </a:prstGeom>
        </p:spPr>
      </p:pic>
      <p:pic>
        <p:nvPicPr>
          <p:cNvPr id="8" name="Image 2" descr="preencoded.png">
            <a:extLst>
              <a:ext uri="{FF2B5EF4-FFF2-40B4-BE49-F238E27FC236}">
                <a16:creationId xmlns:a16="http://schemas.microsoft.com/office/drawing/2014/main" id="{B5BF786C-7CAD-A734-D52F-016D09FF4A62}"/>
              </a:ext>
            </a:extLst>
          </p:cNvPr>
          <p:cNvPicPr>
            <a:picLocks noChangeAspect="1"/>
          </p:cNvPicPr>
          <p:nvPr/>
        </p:nvPicPr>
        <p:blipFill>
          <a:blip r:embed="rId5"/>
          <a:stretch>
            <a:fillRect/>
          </a:stretch>
        </p:blipFill>
        <p:spPr>
          <a:xfrm>
            <a:off x="7495470" y="711688"/>
            <a:ext cx="809625" cy="80962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E4629-A9BD-64F2-37DA-3AFDBF26641F}"/>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2027015" y="2323357"/>
            <a:ext cx="6010275" cy="247650"/>
          </a:xfrm>
          <a:prstGeom prst="rect">
            <a:avLst/>
          </a:prstGeom>
          <a:noFill/>
          <a:ln/>
        </p:spPr>
        <p:txBody>
          <a:bodyPr wrap="square" lIns="0" tIns="0" rIns="0" bIns="0" rtlCol="0" anchor="ctr"/>
          <a:lstStyle/>
          <a:p>
            <a:pPr marL="0" indent="0" algn="l">
              <a:lnSpc>
                <a:spcPct val="79650"/>
              </a:lnSpc>
              <a:buNone/>
            </a:pPr>
            <a:r>
              <a:rPr lang="en-US" sz="1650" dirty="0">
                <a:solidFill>
                  <a:srgbClr val="FFFFFF"/>
                </a:solidFill>
                <a:latin typeface="Archivo Black" pitchFamily="34" charset="0"/>
                <a:ea typeface="Archivo Black" pitchFamily="34" charset="-122"/>
                <a:cs typeface="Archivo Black" pitchFamily="34" charset="-120"/>
              </a:rPr>
              <a:t>Section 10</a:t>
            </a:r>
            <a:endParaRPr lang="en-US" sz="1650" dirty="0"/>
          </a:p>
        </p:txBody>
      </p:sp>
      <p:sp>
        <p:nvSpPr>
          <p:cNvPr id="5" name="Text 1"/>
          <p:cNvSpPr/>
          <p:nvPr/>
        </p:nvSpPr>
        <p:spPr>
          <a:xfrm>
            <a:off x="2028158" y="2608136"/>
            <a:ext cx="6086475" cy="1028700"/>
          </a:xfrm>
          <a:prstGeom prst="rect">
            <a:avLst/>
          </a:prstGeom>
          <a:noFill/>
          <a:ln/>
        </p:spPr>
        <p:txBody>
          <a:bodyPr wrap="square" lIns="0" tIns="0" rIns="0" bIns="0" rtlCol="0" anchor="ctr"/>
          <a:lstStyle/>
          <a:p>
            <a:pPr marL="0" indent="0" algn="l">
              <a:lnSpc>
                <a:spcPct val="66656"/>
              </a:lnSpc>
              <a:buNone/>
            </a:pPr>
            <a:r>
              <a:rPr lang="en-US" sz="4500" dirty="0">
                <a:solidFill>
                  <a:srgbClr val="FFFFFF"/>
                </a:solidFill>
                <a:latin typeface="Archivo Black" pitchFamily="34" charset="0"/>
                <a:ea typeface="Archivo Black" pitchFamily="34" charset="-122"/>
                <a:cs typeface="Archivo Black" pitchFamily="34" charset="-120"/>
              </a:rPr>
              <a:t>Risk Analysis &amp; Mitigation</a:t>
            </a:r>
            <a:endParaRPr lang="en-US" sz="4500"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5" name="Text 0"/>
          <p:cNvSpPr/>
          <p:nvPr/>
        </p:nvSpPr>
        <p:spPr>
          <a:xfrm>
            <a:off x="521943" y="443930"/>
            <a:ext cx="6610350" cy="342900"/>
          </a:xfrm>
          <a:prstGeom prst="rect">
            <a:avLst/>
          </a:prstGeom>
          <a:noFill/>
          <a:ln/>
        </p:spPr>
        <p:txBody>
          <a:bodyPr wrap="square" lIns="0" tIns="0" rIns="0" bIns="0" rtlCol="0" anchor="ctr"/>
          <a:lstStyle/>
          <a:p>
            <a:pPr marL="0" indent="0" algn="l">
              <a:lnSpc>
                <a:spcPct val="66563"/>
              </a:lnSpc>
              <a:buNone/>
            </a:pPr>
            <a:r>
              <a:rPr lang="en-US" sz="2700" b="1" dirty="0">
                <a:solidFill>
                  <a:srgbClr val="000000"/>
                </a:solidFill>
                <a:latin typeface="Archivo Black" pitchFamily="34" charset="0"/>
                <a:ea typeface="Archivo Black" pitchFamily="34" charset="-122"/>
                <a:cs typeface="Archivo Black" pitchFamily="34" charset="-120"/>
              </a:rPr>
              <a:t>10. Risk Analysis and Mitigation</a:t>
            </a:r>
            <a:endParaRPr lang="en-US" sz="2700" b="1" dirty="0"/>
          </a:p>
        </p:txBody>
      </p:sp>
      <p:sp>
        <p:nvSpPr>
          <p:cNvPr id="6" name="Text 1"/>
          <p:cNvSpPr/>
          <p:nvPr/>
        </p:nvSpPr>
        <p:spPr>
          <a:xfrm>
            <a:off x="576337" y="932398"/>
            <a:ext cx="6858000" cy="3322102"/>
          </a:xfrm>
          <a:prstGeom prst="rect">
            <a:avLst/>
          </a:prstGeom>
          <a:noFill/>
          <a:ln/>
        </p:spPr>
        <p:txBody>
          <a:bodyPr wrap="square" lIns="0" tIns="0" rIns="0" bIns="0" rtlCol="0" anchor="ctr"/>
          <a:lstStyle/>
          <a:p>
            <a:pPr marL="0" indent="0" algn="l">
              <a:lnSpc>
                <a:spcPct val="92663"/>
              </a:lnSpc>
              <a:buNone/>
            </a:pPr>
            <a:r>
              <a:rPr lang="en-US" sz="750" b="1" dirty="0">
                <a:solidFill>
                  <a:srgbClr val="000000"/>
                </a:solidFill>
                <a:latin typeface="Montserrat" pitchFamily="34" charset="0"/>
                <a:ea typeface="Montserrat" pitchFamily="34" charset="-122"/>
                <a:cs typeface="Montserrat" pitchFamily="34" charset="-120"/>
              </a:rPr>
              <a:t>10.1 Key Risks</a:t>
            </a:r>
            <a:endParaRPr lang="en-US" sz="750" dirty="0"/>
          </a:p>
          <a:p>
            <a:pPr marL="0" indent="0" algn="l">
              <a:spcBef>
                <a:spcPts val="600"/>
              </a:spcBef>
              <a:buNone/>
            </a:pPr>
            <a:r>
              <a:rPr lang="en-US" sz="750" dirty="0">
                <a:solidFill>
                  <a:srgbClr val="000000"/>
                </a:solidFill>
                <a:latin typeface="Montserrat" pitchFamily="34" charset="0"/>
                <a:ea typeface="Montserrat" pitchFamily="34" charset="-122"/>
                <a:cs typeface="Montserrat" pitchFamily="34" charset="-120"/>
              </a:rPr>
              <a:t>Like all growing businesses, Mbokodo Entle faces risks that could affect its trajectory if not managed effectively. One of the primary risks is regulatory compliance, particularly as the company expands across different jurisdictions with varying legal and administrative requirements. Failure to comply with local laws could delay operations or harm the company’s reputation.</a:t>
            </a:r>
          </a:p>
          <a:p>
            <a:pPr marL="0" indent="0" algn="l">
              <a:spcBef>
                <a:spcPts val="600"/>
              </a:spcBef>
              <a:buNone/>
            </a:pPr>
            <a:r>
              <a:rPr lang="en-US" sz="750" dirty="0">
                <a:solidFill>
                  <a:srgbClr val="000000"/>
                </a:solidFill>
                <a:latin typeface="Montserrat" pitchFamily="34" charset="0"/>
                <a:ea typeface="Montserrat" pitchFamily="34" charset="-122"/>
                <a:cs typeface="Montserrat" pitchFamily="34" charset="-120"/>
              </a:rPr>
              <a:t>Another risk is resource limitations, including both financial capital and human capacity. Without sufficient investment in equipment, ICT systems, and skilled staff, the company may struggle to deliver events at the scale and quality expected. Operational inefficiencies, such as weak logistics or inadequate processes, also present risks that could undermine event delivery and client satisfaction.</a:t>
            </a:r>
          </a:p>
          <a:p>
            <a:pPr marL="0" indent="0" algn="l">
              <a:spcBef>
                <a:spcPts val="600"/>
              </a:spcBef>
              <a:buNone/>
            </a:pPr>
            <a:r>
              <a:rPr lang="en-US" sz="750" dirty="0">
                <a:solidFill>
                  <a:srgbClr val="000000"/>
                </a:solidFill>
                <a:latin typeface="Montserrat" pitchFamily="34" charset="0"/>
                <a:ea typeface="Montserrat" pitchFamily="34" charset="-122"/>
                <a:cs typeface="Montserrat" pitchFamily="34" charset="-120"/>
              </a:rPr>
              <a:t>External risks include market-related challenges such as competition from larger firms entering the rural events space, and economic volatility that could reduce demand for events or limit funding from institutional partners. Infrastructure challenges in rural areas, such as unreliable power supply and poor transport networks, further increase operational risk.</a:t>
            </a:r>
          </a:p>
          <a:p>
            <a:pPr marL="0" indent="0" algn="l">
              <a:lnSpc>
                <a:spcPct val="59333"/>
              </a:lnSpc>
              <a:buNone/>
            </a:pPr>
            <a:endParaRPr lang="en-US" sz="750" dirty="0">
              <a:solidFill>
                <a:srgbClr val="000000"/>
              </a:solidFill>
            </a:endParaRPr>
          </a:p>
          <a:p>
            <a:pPr marL="0" indent="0" algn="l">
              <a:lnSpc>
                <a:spcPct val="59333"/>
              </a:lnSpc>
              <a:buNone/>
            </a:pPr>
            <a:r>
              <a:rPr lang="en-US" sz="750" dirty="0">
                <a:solidFill>
                  <a:srgbClr val="000000"/>
                </a:solidFill>
              </a:rPr>
              <a:t> </a:t>
            </a:r>
            <a:endParaRPr lang="en-US" sz="750" dirty="0"/>
          </a:p>
          <a:p>
            <a:pPr marL="0" indent="0" algn="l">
              <a:lnSpc>
                <a:spcPct val="92663"/>
              </a:lnSpc>
              <a:buNone/>
            </a:pPr>
            <a:r>
              <a:rPr lang="en-US" sz="750" b="1" dirty="0">
                <a:solidFill>
                  <a:srgbClr val="000000"/>
                </a:solidFill>
                <a:latin typeface="Montserrat" pitchFamily="34" charset="0"/>
                <a:ea typeface="Montserrat" pitchFamily="34" charset="-122"/>
                <a:cs typeface="Montserrat" pitchFamily="34" charset="-120"/>
              </a:rPr>
              <a:t>10.2 Mitigation Strategies</a:t>
            </a:r>
            <a:endParaRPr lang="en-US" sz="750" dirty="0"/>
          </a:p>
          <a:p>
            <a:pPr marL="0" indent="0" algn="l">
              <a:spcBef>
                <a:spcPts val="600"/>
              </a:spcBef>
              <a:buNone/>
            </a:pPr>
            <a:r>
              <a:rPr lang="en-US" sz="750" dirty="0">
                <a:solidFill>
                  <a:srgbClr val="000000"/>
                </a:solidFill>
                <a:latin typeface="Montserrat" pitchFamily="34" charset="0"/>
                <a:ea typeface="Montserrat" pitchFamily="34" charset="-122"/>
                <a:cs typeface="Montserrat" pitchFamily="34" charset="-120"/>
              </a:rPr>
              <a:t>To address regulatory risks, Mbokodo Entle will strengthen its compliance frameworks, dedicating resources to legal monitoring and governance systems. Early engagement with regulatory bodies and the use of compliance management software will reduce the likelihood of non-compliance.</a:t>
            </a:r>
          </a:p>
          <a:p>
            <a:pPr marL="0" indent="0" algn="l">
              <a:spcBef>
                <a:spcPts val="600"/>
              </a:spcBef>
              <a:buNone/>
            </a:pPr>
            <a:r>
              <a:rPr lang="en-US" sz="750" dirty="0">
                <a:solidFill>
                  <a:srgbClr val="000000"/>
                </a:solidFill>
                <a:latin typeface="Montserrat" pitchFamily="34" charset="0"/>
                <a:ea typeface="Montserrat" pitchFamily="34" charset="-122"/>
                <a:cs typeface="Montserrat" pitchFamily="34" charset="-120"/>
              </a:rPr>
              <a:t>Resource risks will be mitigated through phased investment in capital expenditure, starting with high-priority equipment and gradually scaling as revenue grows. The company will also pursue funding partnerships with investors and financial institutions to secure working capital. On the human resources side, targeted recruitment and continuous training will ensure access to the skills needed for complex event delivery.</a:t>
            </a:r>
          </a:p>
          <a:p>
            <a:pPr marL="0" indent="0" algn="l">
              <a:spcBef>
                <a:spcPts val="600"/>
              </a:spcBef>
              <a:buNone/>
            </a:pPr>
            <a:r>
              <a:rPr lang="en-US" sz="750" dirty="0">
                <a:solidFill>
                  <a:srgbClr val="000000"/>
                </a:solidFill>
                <a:latin typeface="Montserrat" pitchFamily="34" charset="0"/>
                <a:ea typeface="Montserrat" pitchFamily="34" charset="-122"/>
                <a:cs typeface="Montserrat" pitchFamily="34" charset="-120"/>
              </a:rPr>
              <a:t>Operational risks will be managed by developing standard operating procedures (SOPs), implementing quality assurance systems, and investing in ICT infrastructure that enhances efficiency. Strategic partnerships will also reduce risks by sharing resources and expertise.</a:t>
            </a:r>
          </a:p>
          <a:p>
            <a:pPr marL="0" indent="0" algn="l">
              <a:spcBef>
                <a:spcPts val="600"/>
              </a:spcBef>
              <a:buNone/>
            </a:pPr>
            <a:r>
              <a:rPr lang="en-US" sz="750" dirty="0">
                <a:solidFill>
                  <a:srgbClr val="000000"/>
                </a:solidFill>
                <a:latin typeface="Montserrat" pitchFamily="34" charset="0"/>
                <a:ea typeface="Montserrat" pitchFamily="34" charset="-122"/>
                <a:cs typeface="Montserrat" pitchFamily="34" charset="-120"/>
              </a:rPr>
              <a:t>To counter external risks, Mbokodo Entle will differentiate itself through its unique rural-focused model, ensuring brand resilience even in competitive environments. Economic risks will be mitigated by diversifying revenue streams and building strong relationships with development organizations less affected by market cycles. For infrastructure challenges, the company will invest in backup solutions such as generators and mobile technologies to ensure continuity in rural locations.</a:t>
            </a:r>
          </a:p>
        </p:txBody>
      </p:sp>
      <p:pic>
        <p:nvPicPr>
          <p:cNvPr id="7" name="Image 1">
            <a:extLst>
              <a:ext uri="{FF2B5EF4-FFF2-40B4-BE49-F238E27FC236}">
                <a16:creationId xmlns:a16="http://schemas.microsoft.com/office/drawing/2014/main" id="{EDE7DFB1-B0C6-7275-3143-2AE0828A57FA}"/>
              </a:ext>
            </a:extLst>
          </p:cNvPr>
          <p:cNvPicPr>
            <a:picLocks/>
          </p:cNvPicPr>
          <p:nvPr/>
        </p:nvPicPr>
        <p:blipFill>
          <a:blip r:embed="rId4"/>
          <a:srcRect b="8045"/>
          <a:stretch>
            <a:fillRect/>
          </a:stretch>
        </p:blipFill>
        <p:spPr>
          <a:xfrm>
            <a:off x="7900282" y="376564"/>
            <a:ext cx="1325880" cy="1627632"/>
          </a:xfrm>
          <a:prstGeom prst="rect">
            <a:avLst/>
          </a:prstGeom>
        </p:spPr>
      </p:pic>
      <p:pic>
        <p:nvPicPr>
          <p:cNvPr id="8" name="Image 2" descr="preencoded.png">
            <a:extLst>
              <a:ext uri="{FF2B5EF4-FFF2-40B4-BE49-F238E27FC236}">
                <a16:creationId xmlns:a16="http://schemas.microsoft.com/office/drawing/2014/main" id="{FD201290-8CCB-A3D6-BA72-52BC34295882}"/>
              </a:ext>
            </a:extLst>
          </p:cNvPr>
          <p:cNvPicPr>
            <a:picLocks noChangeAspect="1"/>
          </p:cNvPicPr>
          <p:nvPr/>
        </p:nvPicPr>
        <p:blipFill>
          <a:blip r:embed="rId5"/>
          <a:stretch>
            <a:fillRect/>
          </a:stretch>
        </p:blipFill>
        <p:spPr>
          <a:xfrm>
            <a:off x="7495470" y="711688"/>
            <a:ext cx="809625" cy="80962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5B4BD02-A8E6-2F4A-8139-68E8B6A035A0}"/>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2027015" y="2056657"/>
            <a:ext cx="6010275" cy="514350"/>
          </a:xfrm>
          <a:prstGeom prst="rect">
            <a:avLst/>
          </a:prstGeom>
          <a:noFill/>
          <a:ln/>
        </p:spPr>
        <p:txBody>
          <a:bodyPr wrap="square" lIns="0" tIns="0" rIns="0" bIns="0" rtlCol="0" anchor="ctr"/>
          <a:lstStyle/>
          <a:p>
            <a:pPr marL="0" indent="0" algn="l">
              <a:lnSpc>
                <a:spcPct val="79650"/>
              </a:lnSpc>
              <a:buNone/>
            </a:pPr>
            <a:r>
              <a:rPr lang="en-US" sz="1650" b="1" dirty="0">
                <a:solidFill>
                  <a:srgbClr val="FFFFFF"/>
                </a:solidFill>
                <a:latin typeface="Archivo Black" pitchFamily="34" charset="0"/>
                <a:ea typeface="Archivo Black" pitchFamily="34" charset="-122"/>
                <a:cs typeface="Archivo Black" pitchFamily="34" charset="-120"/>
              </a:rPr>
              <a:t>Section 11</a:t>
            </a:r>
            <a:endParaRPr lang="en-US" sz="1650" b="1" dirty="0"/>
          </a:p>
        </p:txBody>
      </p:sp>
      <p:sp>
        <p:nvSpPr>
          <p:cNvPr id="5" name="Text 1"/>
          <p:cNvSpPr/>
          <p:nvPr/>
        </p:nvSpPr>
        <p:spPr>
          <a:xfrm>
            <a:off x="2028158" y="2608136"/>
            <a:ext cx="6086475" cy="514350"/>
          </a:xfrm>
          <a:prstGeom prst="rect">
            <a:avLst/>
          </a:prstGeom>
          <a:noFill/>
          <a:ln/>
        </p:spPr>
        <p:txBody>
          <a:bodyPr wrap="square" lIns="0" tIns="0" rIns="0" bIns="0" rtlCol="0" anchor="ctr"/>
          <a:lstStyle/>
          <a:p>
            <a:pPr marL="0" indent="0" algn="l">
              <a:lnSpc>
                <a:spcPct val="66656"/>
              </a:lnSpc>
              <a:buNone/>
            </a:pPr>
            <a:r>
              <a:rPr lang="en-US" sz="4500" b="1" dirty="0">
                <a:solidFill>
                  <a:srgbClr val="FFFFFF"/>
                </a:solidFill>
                <a:latin typeface="Archivo Black" pitchFamily="34" charset="0"/>
                <a:ea typeface="Archivo Black" pitchFamily="34" charset="-122"/>
                <a:cs typeface="Archivo Black" pitchFamily="34" charset="-120"/>
              </a:rPr>
              <a:t>Financial Plan</a:t>
            </a:r>
            <a:endParaRPr lang="en-US" sz="4500" b="1"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5" name="Text 0"/>
          <p:cNvSpPr/>
          <p:nvPr/>
        </p:nvSpPr>
        <p:spPr>
          <a:xfrm>
            <a:off x="521943" y="547057"/>
            <a:ext cx="4848225" cy="342900"/>
          </a:xfrm>
          <a:prstGeom prst="rect">
            <a:avLst/>
          </a:prstGeom>
          <a:noFill/>
          <a:ln/>
        </p:spPr>
        <p:txBody>
          <a:bodyPr wrap="square" lIns="0" tIns="0" rIns="0" bIns="0" rtlCol="0" anchor="ctr"/>
          <a:lstStyle/>
          <a:p>
            <a:pPr marL="0" indent="0" algn="l">
              <a:lnSpc>
                <a:spcPct val="66563"/>
              </a:lnSpc>
              <a:buNone/>
            </a:pPr>
            <a:r>
              <a:rPr lang="en-US" sz="2700" b="1" dirty="0">
                <a:solidFill>
                  <a:srgbClr val="000000"/>
                </a:solidFill>
                <a:latin typeface="Archivo Black" pitchFamily="34" charset="0"/>
                <a:ea typeface="Archivo Black" pitchFamily="34" charset="-122"/>
                <a:cs typeface="Archivo Black" pitchFamily="34" charset="-120"/>
              </a:rPr>
              <a:t>11. Financial Plan</a:t>
            </a:r>
            <a:endParaRPr lang="en-US" sz="2700" b="1" dirty="0"/>
          </a:p>
        </p:txBody>
      </p:sp>
      <p:sp>
        <p:nvSpPr>
          <p:cNvPr id="6" name="Text 1"/>
          <p:cNvSpPr/>
          <p:nvPr/>
        </p:nvSpPr>
        <p:spPr>
          <a:xfrm>
            <a:off x="548836" y="1193720"/>
            <a:ext cx="4819650" cy="4152979"/>
          </a:xfrm>
          <a:prstGeom prst="rect">
            <a:avLst/>
          </a:prstGeom>
          <a:noFill/>
          <a:ln/>
        </p:spPr>
        <p:txBody>
          <a:bodyPr wrap="square" lIns="0" tIns="0" rIns="0" bIns="0" rtlCol="0" anchor="ctr"/>
          <a:lstStyle/>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11.1 Financial Assumptions</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Financial assumptions form the foundation for Mbokodo Entle’s revenue and cost projections. Key assumptions include steady growth in demand for rural-focused events, supported by increasing interest from government, corporates, and development institutions in inclusive development. The company assumes that its differentiation strategy—specializing in global-standard events in rural areas—will secure premium contracts and sponsorships.</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It is assumed that capital expenditure of R5 million will be required to acquire essential equipment and ICT systems. Inflationary pressures are considered, with costs projected to rise at 5–7% annually. Revenue growth is tied to expansion into new African markets, stronger institutional partnerships, and digital marketing to reach global audiences. The company also assumes that profit margins above 30% can be maintained through lean staffing, hybrid event delivery, and cost optimization.</a:t>
            </a:r>
          </a:p>
          <a:p>
            <a:pPr marL="0" indent="0" algn="l">
              <a:lnSpc>
                <a:spcPct val="9266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11.2 Cash Flow Forecast</a:t>
            </a:r>
          </a:p>
          <a:p>
            <a:pPr marL="0" indent="0" algn="l">
              <a:spcBef>
                <a:spcPts val="600"/>
              </a:spcBef>
              <a:buNone/>
            </a:pPr>
            <a:r>
              <a:rPr lang="en-US" sz="800" dirty="0">
                <a:latin typeface="Montserrat" panose="00000500000000000000" pitchFamily="2" charset="0"/>
              </a:rPr>
              <a:t>Mbokodo Entle requires R5 million in capital expenditure, primarily for equipment such as audiovisual systems, staging infrastructure, transport vehicles, and ICT tools. These assets are essential for delivering high-quality events in rural locations. Additional funding will be needed for compliance systems, marketing campaigns, and recruitment of skilled staff.</a:t>
            </a:r>
          </a:p>
          <a:p>
            <a:pPr marL="0" indent="0" algn="l">
              <a:spcBef>
                <a:spcPts val="600"/>
              </a:spcBef>
              <a:buNone/>
            </a:pPr>
            <a:r>
              <a:rPr lang="en-US" sz="800" dirty="0">
                <a:latin typeface="Montserrat" panose="00000500000000000000" pitchFamily="2" charset="0"/>
              </a:rPr>
              <a:t>The company intends to pursue a mix of equity investment, debt financing, and strategic partnerships to secure the necessary capital. By diversifying funding sources, Mbokodo Entle aims to reduce dependency on any single investor and maintain operational flexibility.</a:t>
            </a:r>
          </a:p>
          <a:p>
            <a:pPr marL="0" indent="0" algn="l">
              <a:lnSpc>
                <a:spcPct val="9266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11.3 Break-even Analysis</a:t>
            </a:r>
          </a:p>
          <a:p>
            <a:pPr marL="0" indent="0" algn="l">
              <a:spcBef>
                <a:spcPts val="600"/>
              </a:spcBef>
              <a:buNone/>
            </a:pPr>
            <a:r>
              <a:rPr lang="en-US" sz="800" dirty="0">
                <a:latin typeface="Montserrat" panose="00000500000000000000" pitchFamily="2" charset="0"/>
              </a:rPr>
              <a:t>Revenue projections are based on confirmed contracts, pipeline opportunities, and growth strategies. The company projects:</a:t>
            </a:r>
          </a:p>
          <a:p>
            <a:pPr marL="171450" indent="-171450" algn="l">
              <a:spcBef>
                <a:spcPts val="600"/>
              </a:spcBef>
              <a:buFont typeface="Arial" panose="020B0604020202020204" pitchFamily="34" charset="0"/>
              <a:buChar char="•"/>
            </a:pPr>
            <a:r>
              <a:rPr lang="en-US" sz="800" dirty="0">
                <a:latin typeface="Montserrat" panose="00000500000000000000" pitchFamily="2" charset="0"/>
              </a:rPr>
              <a:t>2025: R500,000 revenue with R1 million profit (supported by institutional partnerships and first-phase events).</a:t>
            </a:r>
          </a:p>
          <a:p>
            <a:pPr marL="171450" indent="-171450" algn="l">
              <a:lnSpc>
                <a:spcPct val="92663"/>
              </a:lnSpc>
              <a:buFont typeface="Arial" panose="020B0604020202020204" pitchFamily="34" charset="0"/>
              <a:buChar char="•"/>
            </a:pPr>
            <a:r>
              <a:rPr lang="en-US" sz="800" dirty="0">
                <a:latin typeface="Montserrat" panose="00000500000000000000" pitchFamily="2" charset="0"/>
              </a:rPr>
              <a:t>2026: Profit rising to R2 million, driven by expansion into new markets and increased demand for rural empowerment events.</a:t>
            </a:r>
          </a:p>
          <a:p>
            <a:pPr marL="0" indent="0" algn="l">
              <a:lnSpc>
                <a:spcPct val="92663"/>
              </a:lnSpc>
              <a:buNone/>
            </a:pPr>
            <a:endParaRPr lang="en-US" sz="800" dirty="0">
              <a:latin typeface="Montserrat" panose="00000500000000000000" pitchFamily="2" charset="0"/>
            </a:endParaRPr>
          </a:p>
          <a:p>
            <a:pPr marL="0" indent="0" algn="l">
              <a:lnSpc>
                <a:spcPct val="92663"/>
              </a:lnSpc>
              <a:buNone/>
            </a:pPr>
            <a:endParaRPr lang="en-US" sz="800" dirty="0">
              <a:latin typeface="Montserrat" panose="00000500000000000000" pitchFamily="2" charset="0"/>
            </a:endParaRPr>
          </a:p>
        </p:txBody>
      </p:sp>
      <p:pic>
        <p:nvPicPr>
          <p:cNvPr id="7" name="Image 1">
            <a:extLst>
              <a:ext uri="{FF2B5EF4-FFF2-40B4-BE49-F238E27FC236}">
                <a16:creationId xmlns:a16="http://schemas.microsoft.com/office/drawing/2014/main" id="{44A51424-BA2D-FF99-87A9-B5D390A9BFD3}"/>
              </a:ext>
            </a:extLst>
          </p:cNvPr>
          <p:cNvPicPr>
            <a:picLocks noChangeAspect="1"/>
          </p:cNvPicPr>
          <p:nvPr/>
        </p:nvPicPr>
        <p:blipFill>
          <a:blip r:embed="rId4"/>
          <a:srcRect/>
          <a:stretch/>
        </p:blipFill>
        <p:spPr>
          <a:xfrm>
            <a:off x="6318561" y="547057"/>
            <a:ext cx="2886075" cy="4329112"/>
          </a:xfrm>
          <a:prstGeom prst="rect">
            <a:avLst/>
          </a:prstGeom>
        </p:spPr>
      </p:pic>
      <p:pic>
        <p:nvPicPr>
          <p:cNvPr id="8" name="Image 2" descr="preencoded.png">
            <a:extLst>
              <a:ext uri="{FF2B5EF4-FFF2-40B4-BE49-F238E27FC236}">
                <a16:creationId xmlns:a16="http://schemas.microsoft.com/office/drawing/2014/main" id="{37FBFD8B-6E7A-F89C-4DE9-DB47FA289F58}"/>
              </a:ext>
            </a:extLst>
          </p:cNvPr>
          <p:cNvPicPr>
            <a:picLocks noChangeAspect="1"/>
          </p:cNvPicPr>
          <p:nvPr/>
        </p:nvPicPr>
        <p:blipFill>
          <a:blip r:embed="rId5"/>
          <a:stretch>
            <a:fillRect/>
          </a:stretch>
        </p:blipFill>
        <p:spPr>
          <a:xfrm>
            <a:off x="5913749" y="814815"/>
            <a:ext cx="809625" cy="80962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pic>
        <p:nvPicPr>
          <p:cNvPr id="3" name="Image 1"/>
          <p:cNvPicPr>
            <a:picLocks/>
          </p:cNvPicPr>
          <p:nvPr/>
        </p:nvPicPr>
        <p:blipFill>
          <a:blip r:embed="rId4"/>
          <a:srcRect/>
          <a:stretch/>
        </p:blipFill>
        <p:spPr>
          <a:xfrm>
            <a:off x="5300662" y="569773"/>
            <a:ext cx="3867912" cy="4928616"/>
          </a:xfrm>
          <a:prstGeom prst="rect">
            <a:avLst/>
          </a:prstGeom>
        </p:spPr>
      </p:pic>
      <p:pic>
        <p:nvPicPr>
          <p:cNvPr id="4" name="Image 2" descr="preencoded.png"/>
          <p:cNvPicPr>
            <a:picLocks noChangeAspect="1"/>
          </p:cNvPicPr>
          <p:nvPr/>
        </p:nvPicPr>
        <p:blipFill>
          <a:blip r:embed="rId5"/>
          <a:stretch>
            <a:fillRect/>
          </a:stretch>
        </p:blipFill>
        <p:spPr>
          <a:xfrm>
            <a:off x="4752975" y="904875"/>
            <a:ext cx="1095375" cy="1095375"/>
          </a:xfrm>
          <a:prstGeom prst="rect">
            <a:avLst/>
          </a:prstGeom>
        </p:spPr>
      </p:pic>
      <p:sp>
        <p:nvSpPr>
          <p:cNvPr id="6" name="Text 0"/>
          <p:cNvSpPr/>
          <p:nvPr/>
        </p:nvSpPr>
        <p:spPr>
          <a:xfrm>
            <a:off x="370465" y="2220020"/>
            <a:ext cx="4067175" cy="561975"/>
          </a:xfrm>
          <a:prstGeom prst="rect">
            <a:avLst/>
          </a:prstGeom>
          <a:noFill/>
          <a:ln/>
        </p:spPr>
        <p:txBody>
          <a:bodyPr wrap="square" lIns="0" tIns="0" rIns="0" bIns="0" rtlCol="0" anchor="ctr"/>
          <a:lstStyle/>
          <a:p>
            <a:pPr marL="0" indent="0" algn="l">
              <a:lnSpc>
                <a:spcPct val="92663"/>
              </a:lnSpc>
              <a:buNone/>
            </a:pPr>
            <a:r>
              <a:rPr lang="en-US" sz="1050" dirty="0">
                <a:solidFill>
                  <a:srgbClr val="000000"/>
                </a:solidFill>
                <a:latin typeface="Montserrat" pitchFamily="34" charset="0"/>
                <a:ea typeface="Montserrat" pitchFamily="34" charset="-122"/>
                <a:cs typeface="Montserrat" pitchFamily="34" charset="-120"/>
              </a:rPr>
              <a:t>While the company is already operational, scaling to meet the expansion goals requires additional capital. Estimated requirements include:</a:t>
            </a:r>
            <a:endParaRPr lang="en-US" sz="1050" dirty="0"/>
          </a:p>
        </p:txBody>
      </p:sp>
      <p:sp>
        <p:nvSpPr>
          <p:cNvPr id="7" name="Text 1"/>
          <p:cNvSpPr/>
          <p:nvPr/>
        </p:nvSpPr>
        <p:spPr>
          <a:xfrm>
            <a:off x="362731" y="569773"/>
            <a:ext cx="3657600" cy="1524000"/>
          </a:xfrm>
          <a:prstGeom prst="rect">
            <a:avLst/>
          </a:prstGeom>
          <a:noFill/>
          <a:ln/>
        </p:spPr>
        <p:txBody>
          <a:bodyPr wrap="square" lIns="0" tIns="0" rIns="0" bIns="0" rtlCol="0" anchor="ctr"/>
          <a:lstStyle/>
          <a:p>
            <a:pPr marL="0" indent="0" algn="l">
              <a:lnSpc>
                <a:spcPct val="66563"/>
              </a:lnSpc>
              <a:buNone/>
            </a:pPr>
            <a:r>
              <a:rPr lang="en-US" sz="2850" b="1" dirty="0">
                <a:solidFill>
                  <a:srgbClr val="F00F0B"/>
                </a:solidFill>
                <a:latin typeface="Archivo Black" pitchFamily="34" charset="0"/>
                <a:ea typeface="Archivo Black"/>
                <a:cs typeface="Archivo Black" pitchFamily="34" charset="-120"/>
              </a:rPr>
              <a:t>11.4</a:t>
            </a:r>
            <a:endParaRPr lang="en-US" sz="2850" b="1" dirty="0">
              <a:ea typeface="Archivo Black"/>
            </a:endParaRPr>
          </a:p>
          <a:p>
            <a:pPr marL="0" indent="0" algn="l">
              <a:lnSpc>
                <a:spcPct val="66563"/>
              </a:lnSpc>
              <a:buNone/>
            </a:pPr>
            <a:r>
              <a:rPr lang="en-US" sz="2700" b="1" dirty="0">
                <a:solidFill>
                  <a:srgbClr val="000000"/>
                </a:solidFill>
                <a:ea typeface="Archivo Black"/>
              </a:rPr>
              <a:t> </a:t>
            </a:r>
            <a:endParaRPr lang="en-US" sz="2850" b="1" dirty="0">
              <a:ea typeface="Archivo Black"/>
            </a:endParaRPr>
          </a:p>
          <a:p>
            <a:pPr marL="0" indent="0" algn="l">
              <a:lnSpc>
                <a:spcPct val="79650"/>
              </a:lnSpc>
              <a:buNone/>
            </a:pPr>
            <a:r>
              <a:rPr lang="en-US" sz="2700" b="1" dirty="0">
                <a:solidFill>
                  <a:srgbClr val="000000"/>
                </a:solidFill>
                <a:latin typeface="Archivo Black" pitchFamily="34" charset="0"/>
                <a:ea typeface="Archivo Black"/>
                <a:cs typeface="Archivo Black" pitchFamily="34" charset="-120"/>
              </a:rPr>
              <a:t>Business Entry Costs</a:t>
            </a:r>
            <a:endParaRPr lang="en-US" sz="2850" b="1" dirty="0">
              <a:ea typeface="Archivo Black"/>
            </a:endParaRPr>
          </a:p>
        </p:txBody>
      </p:sp>
      <p:graphicFrame>
        <p:nvGraphicFramePr>
          <p:cNvPr id="8" name="Table 7">
            <a:extLst>
              <a:ext uri="{FF2B5EF4-FFF2-40B4-BE49-F238E27FC236}">
                <a16:creationId xmlns:a16="http://schemas.microsoft.com/office/drawing/2014/main" id="{FAD33DE8-3D4A-3D6C-549E-B1600D2BA7B7}"/>
              </a:ext>
            </a:extLst>
          </p:cNvPr>
          <p:cNvGraphicFramePr>
            <a:graphicFrameLocks noGrp="1"/>
          </p:cNvGraphicFramePr>
          <p:nvPr>
            <p:extLst>
              <p:ext uri="{D42A27DB-BD31-4B8C-83A1-F6EECF244321}">
                <p14:modId xmlns:p14="http://schemas.microsoft.com/office/powerpoint/2010/main" val="3979833492"/>
              </p:ext>
            </p:extLst>
          </p:nvPr>
        </p:nvGraphicFramePr>
        <p:xfrm>
          <a:off x="370465" y="2935767"/>
          <a:ext cx="4573846" cy="2238373"/>
        </p:xfrm>
        <a:graphic>
          <a:graphicData uri="http://schemas.openxmlformats.org/drawingml/2006/table">
            <a:tbl>
              <a:tblPr firstRow="1" bandRow="1">
                <a:tableStyleId>{5C22544A-7EE6-4342-B048-85BDC9FD1C3A}</a:tableStyleId>
              </a:tblPr>
              <a:tblGrid>
                <a:gridCol w="2286923">
                  <a:extLst>
                    <a:ext uri="{9D8B030D-6E8A-4147-A177-3AD203B41FA5}">
                      <a16:colId xmlns:a16="http://schemas.microsoft.com/office/drawing/2014/main" val="3272981835"/>
                    </a:ext>
                  </a:extLst>
                </a:gridCol>
                <a:gridCol w="2286923">
                  <a:extLst>
                    <a:ext uri="{9D8B030D-6E8A-4147-A177-3AD203B41FA5}">
                      <a16:colId xmlns:a16="http://schemas.microsoft.com/office/drawing/2014/main" val="1362806731"/>
                    </a:ext>
                  </a:extLst>
                </a:gridCol>
              </a:tblGrid>
              <a:tr h="309929">
                <a:tc>
                  <a:txBody>
                    <a:bodyPr/>
                    <a:lstStyle/>
                    <a:p>
                      <a:pPr algn="ctr">
                        <a:buNone/>
                      </a:pPr>
                      <a:r>
                        <a:rPr lang="en-US" sz="1200" b="1" dirty="0">
                          <a:latin typeface="Montserrat" panose="00000500000000000000" pitchFamily="2" charset="0"/>
                        </a:rPr>
                        <a:t>Category</a:t>
                      </a:r>
                      <a:endParaRPr lang="en-US" sz="1200" dirty="0">
                        <a:latin typeface="Montserrat" panose="00000500000000000000" pitchFamily="2" charset="0"/>
                      </a:endParaRPr>
                    </a:p>
                  </a:txBody>
                  <a:tcPr anchor="ctr">
                    <a:solidFill>
                      <a:srgbClr val="DD8729"/>
                    </a:solidFill>
                  </a:tcPr>
                </a:tc>
                <a:tc>
                  <a:txBody>
                    <a:bodyPr/>
                    <a:lstStyle/>
                    <a:p>
                      <a:pPr algn="ctr">
                        <a:buNone/>
                      </a:pPr>
                      <a:r>
                        <a:rPr lang="en-US" sz="1200" b="1" dirty="0">
                          <a:latin typeface="Montserrat" panose="00000500000000000000" pitchFamily="2" charset="0"/>
                        </a:rPr>
                        <a:t>Cost (ZAR)</a:t>
                      </a:r>
                      <a:endParaRPr lang="en-US" sz="1200" dirty="0">
                        <a:latin typeface="Montserrat" panose="00000500000000000000" pitchFamily="2" charset="0"/>
                      </a:endParaRPr>
                    </a:p>
                  </a:txBody>
                  <a:tcPr anchor="ctr">
                    <a:solidFill>
                      <a:srgbClr val="DD8729"/>
                    </a:solidFill>
                  </a:tcPr>
                </a:tc>
                <a:extLst>
                  <a:ext uri="{0D108BD9-81ED-4DB2-BD59-A6C34878D82A}">
                    <a16:rowId xmlns:a16="http://schemas.microsoft.com/office/drawing/2014/main" val="55360505"/>
                  </a:ext>
                </a:extLst>
              </a:tr>
              <a:tr h="275492">
                <a:tc>
                  <a:txBody>
                    <a:bodyPr/>
                    <a:lstStyle/>
                    <a:p>
                      <a:pPr>
                        <a:buNone/>
                      </a:pPr>
                      <a:r>
                        <a:rPr lang="en-US" sz="1000" dirty="0">
                          <a:latin typeface="Montserrat" panose="00000500000000000000" pitchFamily="2" charset="0"/>
                        </a:rPr>
                        <a:t>Equipment &amp; Tools Upgrade</a:t>
                      </a:r>
                    </a:p>
                  </a:txBody>
                  <a:tcPr anchor="ctr">
                    <a:solidFill>
                      <a:schemeClr val="accent4">
                        <a:lumMod val="20000"/>
                        <a:lumOff val="80000"/>
                      </a:schemeClr>
                    </a:solidFill>
                  </a:tcPr>
                </a:tc>
                <a:tc>
                  <a:txBody>
                    <a:bodyPr/>
                    <a:lstStyle/>
                    <a:p>
                      <a:pPr>
                        <a:buNone/>
                      </a:pPr>
                      <a:r>
                        <a:rPr lang="en-US" sz="1000" dirty="0">
                          <a:latin typeface="Montserrat" panose="00000500000000000000" pitchFamily="2" charset="0"/>
                        </a:rPr>
                        <a:t>R2,000,000 </a:t>
                      </a:r>
                    </a:p>
                  </a:txBody>
                  <a:tcPr anchor="ctr">
                    <a:solidFill>
                      <a:schemeClr val="accent4">
                        <a:lumMod val="20000"/>
                        <a:lumOff val="80000"/>
                      </a:schemeClr>
                    </a:solidFill>
                  </a:tcPr>
                </a:tc>
                <a:extLst>
                  <a:ext uri="{0D108BD9-81ED-4DB2-BD59-A6C34878D82A}">
                    <a16:rowId xmlns:a16="http://schemas.microsoft.com/office/drawing/2014/main" val="2128246879"/>
                  </a:ext>
                </a:extLst>
              </a:tr>
              <a:tr h="275492">
                <a:tc>
                  <a:txBody>
                    <a:bodyPr/>
                    <a:lstStyle/>
                    <a:p>
                      <a:pPr>
                        <a:buNone/>
                      </a:pPr>
                      <a:r>
                        <a:rPr lang="en-US" sz="1000" dirty="0">
                          <a:latin typeface="Montserrat" panose="00000500000000000000" pitchFamily="2" charset="0"/>
                        </a:rPr>
                        <a:t>Vehicle Purchase/Leasing</a:t>
                      </a:r>
                    </a:p>
                  </a:txBody>
                  <a:tcPr anchor="ctr">
                    <a:solidFill>
                      <a:schemeClr val="accent2">
                        <a:lumMod val="60000"/>
                        <a:lumOff val="40000"/>
                      </a:schemeClr>
                    </a:solidFill>
                  </a:tcPr>
                </a:tc>
                <a:tc>
                  <a:txBody>
                    <a:bodyPr/>
                    <a:lstStyle/>
                    <a:p>
                      <a:pPr>
                        <a:buNone/>
                      </a:pPr>
                      <a:r>
                        <a:rPr lang="en-US" sz="1000" dirty="0">
                          <a:latin typeface="Montserrat" panose="00000500000000000000" pitchFamily="2" charset="0"/>
                        </a:rPr>
                        <a:t>R1,000,000 </a:t>
                      </a:r>
                    </a:p>
                  </a:txBody>
                  <a:tcPr anchor="ctr">
                    <a:solidFill>
                      <a:schemeClr val="accent2">
                        <a:lumMod val="60000"/>
                        <a:lumOff val="40000"/>
                      </a:schemeClr>
                    </a:solidFill>
                  </a:tcPr>
                </a:tc>
                <a:extLst>
                  <a:ext uri="{0D108BD9-81ED-4DB2-BD59-A6C34878D82A}">
                    <a16:rowId xmlns:a16="http://schemas.microsoft.com/office/drawing/2014/main" val="2619349972"/>
                  </a:ext>
                </a:extLst>
              </a:tr>
              <a:tr h="275492">
                <a:tc>
                  <a:txBody>
                    <a:bodyPr/>
                    <a:lstStyle/>
                    <a:p>
                      <a:pPr>
                        <a:buNone/>
                      </a:pPr>
                      <a:r>
                        <a:rPr lang="en-US" sz="1000" dirty="0">
                          <a:latin typeface="Montserrat" panose="00000500000000000000" pitchFamily="2" charset="0"/>
                        </a:rPr>
                        <a:t>Digital Booking Platform</a:t>
                      </a:r>
                    </a:p>
                  </a:txBody>
                  <a:tcPr anchor="ctr">
                    <a:solidFill>
                      <a:schemeClr val="accent4">
                        <a:lumMod val="20000"/>
                        <a:lumOff val="80000"/>
                      </a:schemeClr>
                    </a:solidFill>
                  </a:tcPr>
                </a:tc>
                <a:tc>
                  <a:txBody>
                    <a:bodyPr/>
                    <a:lstStyle/>
                    <a:p>
                      <a:pPr>
                        <a:buNone/>
                      </a:pPr>
                      <a:r>
                        <a:rPr lang="en-US" sz="1000" dirty="0">
                          <a:latin typeface="Montserrat" panose="00000500000000000000" pitchFamily="2" charset="0"/>
                        </a:rPr>
                        <a:t>R500,000 </a:t>
                      </a:r>
                    </a:p>
                  </a:txBody>
                  <a:tcPr anchor="ctr">
                    <a:solidFill>
                      <a:schemeClr val="accent4">
                        <a:lumMod val="20000"/>
                        <a:lumOff val="80000"/>
                      </a:schemeClr>
                    </a:solidFill>
                  </a:tcPr>
                </a:tc>
                <a:extLst>
                  <a:ext uri="{0D108BD9-81ED-4DB2-BD59-A6C34878D82A}">
                    <a16:rowId xmlns:a16="http://schemas.microsoft.com/office/drawing/2014/main" val="2413123306"/>
                  </a:ext>
                </a:extLst>
              </a:tr>
              <a:tr h="275492">
                <a:tc>
                  <a:txBody>
                    <a:bodyPr/>
                    <a:lstStyle/>
                    <a:p>
                      <a:pPr>
                        <a:buNone/>
                      </a:pPr>
                      <a:r>
                        <a:rPr lang="en-US" sz="1000">
                          <a:latin typeface="Montserrat" panose="00000500000000000000" pitchFamily="2" charset="0"/>
                        </a:rPr>
                        <a:t>Marketing Campaigns</a:t>
                      </a:r>
                    </a:p>
                  </a:txBody>
                  <a:tcPr anchor="ctr">
                    <a:solidFill>
                      <a:schemeClr val="accent2">
                        <a:lumMod val="60000"/>
                        <a:lumOff val="40000"/>
                      </a:schemeClr>
                    </a:solidFill>
                  </a:tcPr>
                </a:tc>
                <a:tc>
                  <a:txBody>
                    <a:bodyPr/>
                    <a:lstStyle/>
                    <a:p>
                      <a:pPr>
                        <a:buNone/>
                      </a:pPr>
                      <a:r>
                        <a:rPr lang="en-US" sz="1000" dirty="0">
                          <a:latin typeface="Montserrat" panose="00000500000000000000" pitchFamily="2" charset="0"/>
                        </a:rPr>
                        <a:t>R500,000 </a:t>
                      </a:r>
                    </a:p>
                  </a:txBody>
                  <a:tcPr anchor="ctr">
                    <a:solidFill>
                      <a:schemeClr val="accent2">
                        <a:lumMod val="60000"/>
                        <a:lumOff val="40000"/>
                      </a:schemeClr>
                    </a:solidFill>
                  </a:tcPr>
                </a:tc>
                <a:extLst>
                  <a:ext uri="{0D108BD9-81ED-4DB2-BD59-A6C34878D82A}">
                    <a16:rowId xmlns:a16="http://schemas.microsoft.com/office/drawing/2014/main" val="3119295980"/>
                  </a:ext>
                </a:extLst>
              </a:tr>
              <a:tr h="275492">
                <a:tc>
                  <a:txBody>
                    <a:bodyPr/>
                    <a:lstStyle/>
                    <a:p>
                      <a:pPr>
                        <a:buNone/>
                      </a:pPr>
                      <a:r>
                        <a:rPr lang="en-US" sz="1000" dirty="0">
                          <a:latin typeface="Montserrat" panose="00000500000000000000" pitchFamily="2" charset="0"/>
                        </a:rPr>
                        <a:t>Training &amp; Development</a:t>
                      </a:r>
                    </a:p>
                  </a:txBody>
                  <a:tcPr anchor="ctr">
                    <a:solidFill>
                      <a:schemeClr val="accent4">
                        <a:lumMod val="20000"/>
                        <a:lumOff val="80000"/>
                      </a:schemeClr>
                    </a:solidFill>
                  </a:tcPr>
                </a:tc>
                <a:tc>
                  <a:txBody>
                    <a:bodyPr/>
                    <a:lstStyle/>
                    <a:p>
                      <a:pPr>
                        <a:buNone/>
                      </a:pPr>
                      <a:r>
                        <a:rPr lang="en-US" sz="1000" dirty="0">
                          <a:latin typeface="Montserrat" panose="00000500000000000000" pitchFamily="2" charset="0"/>
                        </a:rPr>
                        <a:t>R500,000</a:t>
                      </a:r>
                    </a:p>
                  </a:txBody>
                  <a:tcPr anchor="ctr">
                    <a:solidFill>
                      <a:schemeClr val="accent4">
                        <a:lumMod val="20000"/>
                        <a:lumOff val="80000"/>
                      </a:schemeClr>
                    </a:solidFill>
                  </a:tcPr>
                </a:tc>
                <a:extLst>
                  <a:ext uri="{0D108BD9-81ED-4DB2-BD59-A6C34878D82A}">
                    <a16:rowId xmlns:a16="http://schemas.microsoft.com/office/drawing/2014/main" val="3314390975"/>
                  </a:ext>
                </a:extLst>
              </a:tr>
              <a:tr h="275492">
                <a:tc>
                  <a:txBody>
                    <a:bodyPr/>
                    <a:lstStyle/>
                    <a:p>
                      <a:pPr>
                        <a:buNone/>
                      </a:pPr>
                      <a:r>
                        <a:rPr lang="en-US" sz="1000" dirty="0">
                          <a:latin typeface="Montserrat" panose="00000500000000000000" pitchFamily="2" charset="0"/>
                        </a:rPr>
                        <a:t>Working Capital Buffer</a:t>
                      </a:r>
                    </a:p>
                  </a:txBody>
                  <a:tcPr anchor="ctr">
                    <a:solidFill>
                      <a:schemeClr val="accent2">
                        <a:lumMod val="60000"/>
                        <a:lumOff val="40000"/>
                      </a:schemeClr>
                    </a:solidFill>
                  </a:tcPr>
                </a:tc>
                <a:tc>
                  <a:txBody>
                    <a:bodyPr/>
                    <a:lstStyle/>
                    <a:p>
                      <a:pPr>
                        <a:buNone/>
                      </a:pPr>
                      <a:r>
                        <a:rPr lang="en-US" sz="1000" dirty="0">
                          <a:latin typeface="Montserrat" panose="00000500000000000000" pitchFamily="2" charset="0"/>
                        </a:rPr>
                        <a:t>R500,000 </a:t>
                      </a:r>
                    </a:p>
                  </a:txBody>
                  <a:tcPr anchor="ctr">
                    <a:solidFill>
                      <a:schemeClr val="accent2">
                        <a:lumMod val="60000"/>
                        <a:lumOff val="40000"/>
                      </a:schemeClr>
                    </a:solidFill>
                  </a:tcPr>
                </a:tc>
                <a:extLst>
                  <a:ext uri="{0D108BD9-81ED-4DB2-BD59-A6C34878D82A}">
                    <a16:rowId xmlns:a16="http://schemas.microsoft.com/office/drawing/2014/main" val="1448675630"/>
                  </a:ext>
                </a:extLst>
              </a:tr>
              <a:tr h="275492">
                <a:tc>
                  <a:txBody>
                    <a:bodyPr/>
                    <a:lstStyle/>
                    <a:p>
                      <a:pPr>
                        <a:buNone/>
                      </a:pPr>
                      <a:r>
                        <a:rPr lang="en-US" sz="1000" b="1">
                          <a:latin typeface="Montserrat" panose="00000500000000000000" pitchFamily="2" charset="0"/>
                        </a:rPr>
                        <a:t>Total Capital Required</a:t>
                      </a:r>
                      <a:endParaRPr lang="en-US" sz="1000">
                        <a:latin typeface="Montserrat" panose="00000500000000000000" pitchFamily="2" charset="0"/>
                      </a:endParaRPr>
                    </a:p>
                  </a:txBody>
                  <a:tcPr anchor="ctr">
                    <a:solidFill>
                      <a:schemeClr val="accent4">
                        <a:lumMod val="20000"/>
                        <a:lumOff val="80000"/>
                      </a:schemeClr>
                    </a:solidFill>
                  </a:tcPr>
                </a:tc>
                <a:tc>
                  <a:txBody>
                    <a:bodyPr/>
                    <a:lstStyle/>
                    <a:p>
                      <a:pPr>
                        <a:buNone/>
                      </a:pPr>
                      <a:r>
                        <a:rPr lang="en-US" sz="1000" b="1" dirty="0">
                          <a:latin typeface="Montserrat" panose="00000500000000000000" pitchFamily="2" charset="0"/>
                        </a:rPr>
                        <a:t>R5,000,000 </a:t>
                      </a:r>
                    </a:p>
                  </a:txBody>
                  <a:tcPr anchor="ctr">
                    <a:solidFill>
                      <a:schemeClr val="accent4">
                        <a:lumMod val="20000"/>
                        <a:lumOff val="80000"/>
                      </a:schemeClr>
                    </a:solidFill>
                  </a:tcPr>
                </a:tc>
                <a:extLst>
                  <a:ext uri="{0D108BD9-81ED-4DB2-BD59-A6C34878D82A}">
                    <a16:rowId xmlns:a16="http://schemas.microsoft.com/office/drawing/2014/main" val="334153832"/>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0410"/>
            <a:ext cx="9753600" cy="5486400"/>
          </a:xfrm>
          <a:prstGeom prst="rect">
            <a:avLst/>
          </a:prstGeom>
        </p:spPr>
      </p:pic>
      <p:sp>
        <p:nvSpPr>
          <p:cNvPr id="5" name="Text 0"/>
          <p:cNvSpPr/>
          <p:nvPr/>
        </p:nvSpPr>
        <p:spPr>
          <a:xfrm>
            <a:off x="4957372" y="2787005"/>
            <a:ext cx="3990975" cy="285750"/>
          </a:xfrm>
          <a:prstGeom prst="rect">
            <a:avLst/>
          </a:prstGeom>
          <a:noFill/>
          <a:ln/>
        </p:spPr>
        <p:txBody>
          <a:bodyPr wrap="square" lIns="0" tIns="0" rIns="0" bIns="0" rtlCol="0" anchor="ctr"/>
          <a:lstStyle/>
          <a:p>
            <a:pPr marL="0" indent="0" algn="l">
              <a:lnSpc>
                <a:spcPct val="66563"/>
              </a:lnSpc>
              <a:buNone/>
            </a:pPr>
            <a:endParaRPr lang="en-US" sz="2250" dirty="0"/>
          </a:p>
        </p:txBody>
      </p:sp>
      <p:sp>
        <p:nvSpPr>
          <p:cNvPr id="7" name="Text 1"/>
          <p:cNvSpPr/>
          <p:nvPr/>
        </p:nvSpPr>
        <p:spPr>
          <a:xfrm>
            <a:off x="370465" y="2232403"/>
            <a:ext cx="4067175" cy="371475"/>
          </a:xfrm>
          <a:prstGeom prst="rect">
            <a:avLst/>
          </a:prstGeom>
          <a:noFill/>
          <a:ln/>
        </p:spPr>
        <p:txBody>
          <a:bodyPr wrap="square" lIns="0" tIns="0" rIns="0" bIns="0" rtlCol="0" anchor="ctr"/>
          <a:lstStyle/>
          <a:p>
            <a:pPr marL="0" indent="0" algn="l">
              <a:lnSpc>
                <a:spcPct val="92663"/>
              </a:lnSpc>
              <a:buNone/>
            </a:pPr>
            <a:r>
              <a:rPr lang="en-US" sz="1050" dirty="0">
                <a:solidFill>
                  <a:srgbClr val="000000"/>
                </a:solidFill>
                <a:latin typeface="Montserrat" pitchFamily="34" charset="0"/>
                <a:ea typeface="Montserrat" pitchFamily="34" charset="-122"/>
                <a:cs typeface="Montserrat" pitchFamily="34" charset="-120"/>
              </a:rPr>
              <a:t>Revenue growth is driven by increased market penetration, larger contract values, and entry into new provinces.</a:t>
            </a:r>
            <a:endParaRPr lang="en-US" sz="1050" dirty="0"/>
          </a:p>
        </p:txBody>
      </p:sp>
      <p:sp>
        <p:nvSpPr>
          <p:cNvPr id="8" name="Text 2"/>
          <p:cNvSpPr/>
          <p:nvPr/>
        </p:nvSpPr>
        <p:spPr>
          <a:xfrm>
            <a:off x="362731" y="569773"/>
            <a:ext cx="3657600" cy="1524000"/>
          </a:xfrm>
          <a:prstGeom prst="rect">
            <a:avLst/>
          </a:prstGeom>
          <a:noFill/>
          <a:ln/>
        </p:spPr>
        <p:txBody>
          <a:bodyPr wrap="square" lIns="0" tIns="0" rIns="0" bIns="0" rtlCol="0" anchor="ctr"/>
          <a:lstStyle/>
          <a:p>
            <a:pPr marL="0" indent="0" algn="l">
              <a:lnSpc>
                <a:spcPct val="66563"/>
              </a:lnSpc>
              <a:buNone/>
            </a:pPr>
            <a:r>
              <a:rPr lang="en-US" sz="2850" b="1" dirty="0">
                <a:solidFill>
                  <a:srgbClr val="F00F0B"/>
                </a:solidFill>
                <a:latin typeface="Archivo Black"/>
                <a:ea typeface="Archivo Black" pitchFamily="34" charset="-122"/>
                <a:cs typeface="Archivo Black" pitchFamily="34" charset="-120"/>
              </a:rPr>
              <a:t>11.5</a:t>
            </a:r>
            <a:endParaRPr lang="en-US" sz="2850" b="1" dirty="0">
              <a:latin typeface="Archivo Black"/>
            </a:endParaRPr>
          </a:p>
          <a:p>
            <a:pPr marL="0" indent="0" algn="l">
              <a:lnSpc>
                <a:spcPct val="66563"/>
              </a:lnSpc>
              <a:buNone/>
            </a:pPr>
            <a:r>
              <a:rPr lang="en-US" sz="2700" b="1" dirty="0">
                <a:solidFill>
                  <a:srgbClr val="000000"/>
                </a:solidFill>
                <a:latin typeface="Archivo Black"/>
              </a:rPr>
              <a:t> </a:t>
            </a:r>
            <a:endParaRPr lang="en-US" sz="2850" b="1" dirty="0">
              <a:latin typeface="Archivo Black"/>
            </a:endParaRPr>
          </a:p>
          <a:p>
            <a:pPr marL="0" indent="0" algn="l">
              <a:lnSpc>
                <a:spcPct val="79650"/>
              </a:lnSpc>
              <a:buNone/>
            </a:pPr>
            <a:r>
              <a:rPr lang="en-US" sz="2700" b="1" dirty="0">
                <a:solidFill>
                  <a:srgbClr val="000000"/>
                </a:solidFill>
                <a:latin typeface="Archivo Black"/>
                <a:ea typeface="Archivo Black" pitchFamily="34" charset="-122"/>
                <a:cs typeface="Archivo Black" pitchFamily="34" charset="-120"/>
              </a:rPr>
              <a:t>Revenue Projections</a:t>
            </a:r>
            <a:endParaRPr lang="en-US" sz="2850" b="1" dirty="0">
              <a:latin typeface="Archivo Black"/>
            </a:endParaRPr>
          </a:p>
        </p:txBody>
      </p:sp>
      <p:graphicFrame>
        <p:nvGraphicFramePr>
          <p:cNvPr id="9" name="Table 8">
            <a:extLst>
              <a:ext uri="{FF2B5EF4-FFF2-40B4-BE49-F238E27FC236}">
                <a16:creationId xmlns:a16="http://schemas.microsoft.com/office/drawing/2014/main" id="{D7075EEA-0B50-5EAF-20AE-5A19747BC35D}"/>
              </a:ext>
            </a:extLst>
          </p:cNvPr>
          <p:cNvGraphicFramePr>
            <a:graphicFrameLocks noGrp="1"/>
          </p:cNvGraphicFramePr>
          <p:nvPr>
            <p:extLst>
              <p:ext uri="{D42A27DB-BD31-4B8C-83A1-F6EECF244321}">
                <p14:modId xmlns:p14="http://schemas.microsoft.com/office/powerpoint/2010/main" val="3782691824"/>
              </p:ext>
            </p:extLst>
          </p:nvPr>
        </p:nvGraphicFramePr>
        <p:xfrm>
          <a:off x="370581" y="2824305"/>
          <a:ext cx="4382394" cy="2092323"/>
        </p:xfrm>
        <a:graphic>
          <a:graphicData uri="http://schemas.openxmlformats.org/drawingml/2006/table">
            <a:tbl>
              <a:tblPr firstRow="1" bandRow="1">
                <a:tableStyleId>{5C22544A-7EE6-4342-B048-85BDC9FD1C3A}</a:tableStyleId>
              </a:tblPr>
              <a:tblGrid>
                <a:gridCol w="1460798">
                  <a:extLst>
                    <a:ext uri="{9D8B030D-6E8A-4147-A177-3AD203B41FA5}">
                      <a16:colId xmlns:a16="http://schemas.microsoft.com/office/drawing/2014/main" val="2459280352"/>
                    </a:ext>
                  </a:extLst>
                </a:gridCol>
                <a:gridCol w="1460798">
                  <a:extLst>
                    <a:ext uri="{9D8B030D-6E8A-4147-A177-3AD203B41FA5}">
                      <a16:colId xmlns:a16="http://schemas.microsoft.com/office/drawing/2014/main" val="2491452376"/>
                    </a:ext>
                  </a:extLst>
                </a:gridCol>
                <a:gridCol w="1460798">
                  <a:extLst>
                    <a:ext uri="{9D8B030D-6E8A-4147-A177-3AD203B41FA5}">
                      <a16:colId xmlns:a16="http://schemas.microsoft.com/office/drawing/2014/main" val="1774574820"/>
                    </a:ext>
                  </a:extLst>
                </a:gridCol>
              </a:tblGrid>
              <a:tr h="577548">
                <a:tc>
                  <a:txBody>
                    <a:bodyPr/>
                    <a:lstStyle/>
                    <a:p>
                      <a:pPr>
                        <a:buNone/>
                      </a:pPr>
                      <a:r>
                        <a:rPr lang="en-US" sz="1200" b="1">
                          <a:latin typeface="Montserrat" panose="00000500000000000000" pitchFamily="2" charset="0"/>
                        </a:rPr>
                        <a:t>Year</a:t>
                      </a:r>
                      <a:endParaRPr lang="en-US" sz="1200">
                        <a:latin typeface="Montserrat" panose="00000500000000000000" pitchFamily="2" charset="0"/>
                      </a:endParaRPr>
                    </a:p>
                  </a:txBody>
                  <a:tcPr anchor="ctr">
                    <a:solidFill>
                      <a:srgbClr val="DD8729"/>
                    </a:solidFill>
                  </a:tcPr>
                </a:tc>
                <a:tc>
                  <a:txBody>
                    <a:bodyPr/>
                    <a:lstStyle/>
                    <a:p>
                      <a:pPr>
                        <a:buNone/>
                      </a:pPr>
                      <a:r>
                        <a:rPr lang="en-US" sz="1200" b="1" dirty="0">
                          <a:latin typeface="Montserrat" panose="00000500000000000000" pitchFamily="2" charset="0"/>
                        </a:rPr>
                        <a:t>Revenue (ZAR)</a:t>
                      </a:r>
                      <a:endParaRPr lang="en-US" sz="1200" dirty="0">
                        <a:latin typeface="Montserrat" panose="00000500000000000000" pitchFamily="2" charset="0"/>
                      </a:endParaRPr>
                    </a:p>
                  </a:txBody>
                  <a:tcPr anchor="ctr">
                    <a:solidFill>
                      <a:srgbClr val="DD8729"/>
                    </a:solidFill>
                  </a:tcPr>
                </a:tc>
                <a:tc>
                  <a:txBody>
                    <a:bodyPr/>
                    <a:lstStyle/>
                    <a:p>
                      <a:pPr>
                        <a:buNone/>
                      </a:pPr>
                      <a:r>
                        <a:rPr lang="en-US" sz="1200" b="1" dirty="0">
                          <a:latin typeface="Montserrat" panose="00000500000000000000" pitchFamily="2" charset="0"/>
                        </a:rPr>
                        <a:t>Growth Rate</a:t>
                      </a:r>
                      <a:endParaRPr lang="en-US" sz="1200" dirty="0">
                        <a:latin typeface="Montserrat" panose="00000500000000000000" pitchFamily="2" charset="0"/>
                      </a:endParaRPr>
                    </a:p>
                  </a:txBody>
                  <a:tcPr anchor="ctr">
                    <a:solidFill>
                      <a:srgbClr val="DD8729"/>
                    </a:solidFill>
                  </a:tcPr>
                </a:tc>
                <a:extLst>
                  <a:ext uri="{0D108BD9-81ED-4DB2-BD59-A6C34878D82A}">
                    <a16:rowId xmlns:a16="http://schemas.microsoft.com/office/drawing/2014/main" val="1762958331"/>
                  </a:ext>
                </a:extLst>
              </a:tr>
              <a:tr h="504925">
                <a:tc>
                  <a:txBody>
                    <a:bodyPr/>
                    <a:lstStyle/>
                    <a:p>
                      <a:pPr>
                        <a:buNone/>
                      </a:pPr>
                      <a:r>
                        <a:rPr lang="en-US" sz="1200" dirty="0">
                          <a:latin typeface="Montserrat" panose="00000500000000000000" pitchFamily="2" charset="0"/>
                        </a:rPr>
                        <a:t>2025</a:t>
                      </a:r>
                    </a:p>
                  </a:txBody>
                  <a:tcPr anchor="ctr">
                    <a:solidFill>
                      <a:schemeClr val="accent2">
                        <a:lumMod val="20000"/>
                        <a:lumOff val="80000"/>
                      </a:schemeClr>
                    </a:solidFill>
                  </a:tcPr>
                </a:tc>
                <a:tc>
                  <a:txBody>
                    <a:bodyPr/>
                    <a:lstStyle/>
                    <a:p>
                      <a:pPr>
                        <a:buNone/>
                      </a:pPr>
                      <a:r>
                        <a:rPr lang="en-US" sz="1200" dirty="0">
                          <a:latin typeface="Montserrat" panose="00000500000000000000" pitchFamily="2" charset="0"/>
                        </a:rPr>
                        <a:t>R1,000,000 </a:t>
                      </a:r>
                    </a:p>
                  </a:txBody>
                  <a:tcPr anchor="ctr">
                    <a:solidFill>
                      <a:schemeClr val="accent2">
                        <a:lumMod val="20000"/>
                        <a:lumOff val="80000"/>
                      </a:schemeClr>
                    </a:solidFill>
                  </a:tcPr>
                </a:tc>
                <a:tc>
                  <a:txBody>
                    <a:bodyPr/>
                    <a:lstStyle/>
                    <a:p>
                      <a:pPr>
                        <a:buNone/>
                      </a:pPr>
                      <a:r>
                        <a:rPr lang="en-US" sz="1200" dirty="0">
                          <a:latin typeface="Montserrat" panose="00000500000000000000" pitchFamily="2" charset="0"/>
                        </a:rPr>
                        <a:t>—</a:t>
                      </a:r>
                    </a:p>
                  </a:txBody>
                  <a:tcPr anchor="ctr">
                    <a:solidFill>
                      <a:schemeClr val="accent2">
                        <a:lumMod val="20000"/>
                        <a:lumOff val="80000"/>
                      </a:schemeClr>
                    </a:solidFill>
                  </a:tcPr>
                </a:tc>
                <a:extLst>
                  <a:ext uri="{0D108BD9-81ED-4DB2-BD59-A6C34878D82A}">
                    <a16:rowId xmlns:a16="http://schemas.microsoft.com/office/drawing/2014/main" val="1193156632"/>
                  </a:ext>
                </a:extLst>
              </a:tr>
              <a:tr h="504925">
                <a:tc>
                  <a:txBody>
                    <a:bodyPr/>
                    <a:lstStyle/>
                    <a:p>
                      <a:pPr>
                        <a:buNone/>
                      </a:pPr>
                      <a:r>
                        <a:rPr lang="en-US" sz="1200" dirty="0">
                          <a:latin typeface="Montserrat" panose="00000500000000000000" pitchFamily="2" charset="0"/>
                        </a:rPr>
                        <a:t>2026</a:t>
                      </a:r>
                    </a:p>
                  </a:txBody>
                  <a:tcPr anchor="ctr">
                    <a:solidFill>
                      <a:schemeClr val="accent2">
                        <a:lumMod val="60000"/>
                        <a:lumOff val="40000"/>
                      </a:schemeClr>
                    </a:solidFill>
                  </a:tcPr>
                </a:tc>
                <a:tc>
                  <a:txBody>
                    <a:bodyPr/>
                    <a:lstStyle/>
                    <a:p>
                      <a:pPr>
                        <a:buNone/>
                      </a:pPr>
                      <a:r>
                        <a:rPr lang="en-US" sz="1200" dirty="0">
                          <a:latin typeface="Montserrat" panose="00000500000000000000" pitchFamily="2" charset="0"/>
                        </a:rPr>
                        <a:t>R2,000,000 </a:t>
                      </a:r>
                    </a:p>
                  </a:txBody>
                  <a:tcPr anchor="ctr">
                    <a:solidFill>
                      <a:schemeClr val="accent2">
                        <a:lumMod val="60000"/>
                        <a:lumOff val="40000"/>
                      </a:schemeClr>
                    </a:solidFill>
                  </a:tcPr>
                </a:tc>
                <a:tc>
                  <a:txBody>
                    <a:bodyPr/>
                    <a:lstStyle/>
                    <a:p>
                      <a:pPr>
                        <a:buNone/>
                      </a:pPr>
                      <a:r>
                        <a:rPr lang="en-US" sz="1200" dirty="0">
                          <a:latin typeface="Montserrat" panose="00000500000000000000" pitchFamily="2" charset="0"/>
                        </a:rPr>
                        <a:t>60%</a:t>
                      </a:r>
                    </a:p>
                  </a:txBody>
                  <a:tcPr anchor="ctr">
                    <a:solidFill>
                      <a:schemeClr val="accent2">
                        <a:lumMod val="60000"/>
                        <a:lumOff val="40000"/>
                      </a:schemeClr>
                    </a:solidFill>
                  </a:tcPr>
                </a:tc>
                <a:extLst>
                  <a:ext uri="{0D108BD9-81ED-4DB2-BD59-A6C34878D82A}">
                    <a16:rowId xmlns:a16="http://schemas.microsoft.com/office/drawing/2014/main" val="3087742135"/>
                  </a:ext>
                </a:extLst>
              </a:tr>
              <a:tr h="504925">
                <a:tc>
                  <a:txBody>
                    <a:bodyPr/>
                    <a:lstStyle/>
                    <a:p>
                      <a:pPr>
                        <a:buNone/>
                      </a:pPr>
                      <a:r>
                        <a:rPr lang="en-US" sz="1200">
                          <a:latin typeface="Montserrat" panose="00000500000000000000" pitchFamily="2" charset="0"/>
                        </a:rPr>
                        <a:t>2027</a:t>
                      </a:r>
                    </a:p>
                  </a:txBody>
                  <a:tcPr anchor="ctr">
                    <a:solidFill>
                      <a:schemeClr val="accent2">
                        <a:lumMod val="20000"/>
                        <a:lumOff val="80000"/>
                      </a:schemeClr>
                    </a:solidFill>
                  </a:tcPr>
                </a:tc>
                <a:tc>
                  <a:txBody>
                    <a:bodyPr/>
                    <a:lstStyle/>
                    <a:p>
                      <a:pPr>
                        <a:buNone/>
                      </a:pPr>
                      <a:r>
                        <a:rPr lang="en-US" sz="1200" dirty="0">
                          <a:latin typeface="Montserrat" panose="00000500000000000000" pitchFamily="2" charset="0"/>
                        </a:rPr>
                        <a:t>R2,500,000 </a:t>
                      </a:r>
                    </a:p>
                  </a:txBody>
                  <a:tcPr anchor="ctr">
                    <a:solidFill>
                      <a:schemeClr val="accent2">
                        <a:lumMod val="20000"/>
                        <a:lumOff val="80000"/>
                      </a:schemeClr>
                    </a:solidFill>
                  </a:tcPr>
                </a:tc>
                <a:tc>
                  <a:txBody>
                    <a:bodyPr/>
                    <a:lstStyle/>
                    <a:p>
                      <a:pPr>
                        <a:buNone/>
                      </a:pPr>
                      <a:r>
                        <a:rPr lang="en-US" sz="1200" dirty="0">
                          <a:latin typeface="Montserrat" panose="00000500000000000000" pitchFamily="2" charset="0"/>
                        </a:rPr>
                        <a:t>25%</a:t>
                      </a:r>
                    </a:p>
                  </a:txBody>
                  <a:tcPr anchor="ctr">
                    <a:solidFill>
                      <a:schemeClr val="accent2">
                        <a:lumMod val="20000"/>
                        <a:lumOff val="80000"/>
                      </a:schemeClr>
                    </a:solidFill>
                  </a:tcPr>
                </a:tc>
                <a:extLst>
                  <a:ext uri="{0D108BD9-81ED-4DB2-BD59-A6C34878D82A}">
                    <a16:rowId xmlns:a16="http://schemas.microsoft.com/office/drawing/2014/main" val="3638278418"/>
                  </a:ext>
                </a:extLst>
              </a:tr>
            </a:tbl>
          </a:graphicData>
        </a:graphic>
      </p:graphicFrame>
      <p:pic>
        <p:nvPicPr>
          <p:cNvPr id="6" name="Image 1">
            <a:extLst>
              <a:ext uri="{FF2B5EF4-FFF2-40B4-BE49-F238E27FC236}">
                <a16:creationId xmlns:a16="http://schemas.microsoft.com/office/drawing/2014/main" id="{C2BA5935-DD31-BA4D-8642-B651F7302EA1}"/>
              </a:ext>
            </a:extLst>
          </p:cNvPr>
          <p:cNvPicPr>
            <a:picLocks/>
          </p:cNvPicPr>
          <p:nvPr/>
        </p:nvPicPr>
        <p:blipFill>
          <a:blip r:embed="rId4"/>
          <a:srcRect/>
          <a:stretch/>
        </p:blipFill>
        <p:spPr>
          <a:xfrm>
            <a:off x="5300662" y="569773"/>
            <a:ext cx="3867912" cy="4928616"/>
          </a:xfrm>
          <a:prstGeom prst="rect">
            <a:avLst/>
          </a:prstGeom>
        </p:spPr>
      </p:pic>
      <p:pic>
        <p:nvPicPr>
          <p:cNvPr id="10" name="Image 2" descr="preencoded.png">
            <a:extLst>
              <a:ext uri="{FF2B5EF4-FFF2-40B4-BE49-F238E27FC236}">
                <a16:creationId xmlns:a16="http://schemas.microsoft.com/office/drawing/2014/main" id="{320D5883-7535-0954-D24E-BB53931432CE}"/>
              </a:ext>
            </a:extLst>
          </p:cNvPr>
          <p:cNvPicPr>
            <a:picLocks noChangeAspect="1"/>
          </p:cNvPicPr>
          <p:nvPr/>
        </p:nvPicPr>
        <p:blipFill>
          <a:blip r:embed="rId5"/>
          <a:stretch>
            <a:fillRect/>
          </a:stretch>
        </p:blipFill>
        <p:spPr>
          <a:xfrm>
            <a:off x="4752975" y="904875"/>
            <a:ext cx="1095375" cy="109537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11" name="Text 0"/>
          <p:cNvSpPr/>
          <p:nvPr/>
        </p:nvSpPr>
        <p:spPr>
          <a:xfrm>
            <a:off x="3383956" y="2826401"/>
            <a:ext cx="1285875" cy="209550"/>
          </a:xfrm>
          <a:prstGeom prst="rect">
            <a:avLst/>
          </a:prstGeom>
          <a:noFill/>
          <a:ln/>
        </p:spPr>
        <p:txBody>
          <a:bodyPr wrap="square" lIns="0" tIns="0" rIns="0" bIns="0" rtlCol="0" anchor="ctr"/>
          <a:lstStyle/>
          <a:p>
            <a:pPr marL="0" indent="0" algn="l">
              <a:lnSpc>
                <a:spcPct val="66563"/>
              </a:lnSpc>
              <a:buNone/>
            </a:pPr>
            <a:r>
              <a:rPr lang="en-US" sz="1642" dirty="0">
                <a:solidFill>
                  <a:srgbClr val="DD8729"/>
                </a:solidFill>
                <a:latin typeface="Archivo Black" pitchFamily="34" charset="0"/>
                <a:ea typeface="Archivo Black" pitchFamily="34" charset="-122"/>
                <a:cs typeface="Archivo Black" pitchFamily="34" charset="-120"/>
              </a:rPr>
              <a:t>30% </a:t>
            </a:r>
          </a:p>
        </p:txBody>
      </p:sp>
      <p:sp>
        <p:nvSpPr>
          <p:cNvPr id="12" name="Text 1"/>
          <p:cNvSpPr/>
          <p:nvPr/>
        </p:nvSpPr>
        <p:spPr>
          <a:xfrm>
            <a:off x="3383956" y="3142059"/>
            <a:ext cx="1485900" cy="123825"/>
          </a:xfrm>
          <a:prstGeom prst="rect">
            <a:avLst/>
          </a:prstGeom>
          <a:noFill/>
          <a:ln/>
        </p:spPr>
        <p:txBody>
          <a:bodyPr wrap="square" lIns="0" tIns="0" rIns="0" bIns="0" rtlCol="0" anchor="ctr"/>
          <a:lstStyle/>
          <a:p>
            <a:pPr marL="0" indent="0" algn="l">
              <a:lnSpc>
                <a:spcPct val="92663"/>
              </a:lnSpc>
              <a:buNone/>
            </a:pPr>
            <a:r>
              <a:rPr lang="en-US" sz="675" dirty="0">
                <a:solidFill>
                  <a:srgbClr val="000000"/>
                </a:solidFill>
                <a:latin typeface="Montserrat" pitchFamily="34" charset="0"/>
                <a:ea typeface="Montserrat" pitchFamily="34" charset="-122"/>
                <a:cs typeface="Montserrat" pitchFamily="34" charset="-120"/>
              </a:rPr>
              <a:t>Projected 2026 Net Profit Margin</a:t>
            </a:r>
            <a:endParaRPr lang="en-US" sz="675" dirty="0"/>
          </a:p>
        </p:txBody>
      </p:sp>
      <p:sp>
        <p:nvSpPr>
          <p:cNvPr id="13" name="Text 2"/>
          <p:cNvSpPr/>
          <p:nvPr/>
        </p:nvSpPr>
        <p:spPr>
          <a:xfrm>
            <a:off x="974398" y="3816458"/>
            <a:ext cx="1333500" cy="123825"/>
          </a:xfrm>
          <a:prstGeom prst="rect">
            <a:avLst/>
          </a:prstGeom>
          <a:noFill/>
          <a:ln/>
        </p:spPr>
        <p:txBody>
          <a:bodyPr wrap="square" lIns="0" tIns="0" rIns="0" bIns="0" rtlCol="0" anchor="ctr"/>
          <a:lstStyle/>
          <a:p>
            <a:pPr marL="0" indent="0" algn="l">
              <a:lnSpc>
                <a:spcPct val="92663"/>
              </a:lnSpc>
              <a:buNone/>
            </a:pPr>
            <a:r>
              <a:rPr lang="en-US" sz="713" dirty="0">
                <a:solidFill>
                  <a:srgbClr val="000000"/>
                </a:solidFill>
                <a:latin typeface="Montserrat" pitchFamily="34" charset="0"/>
                <a:ea typeface="Montserrat" pitchFamily="34" charset="-122"/>
                <a:cs typeface="Montserrat" pitchFamily="34" charset="-120"/>
              </a:rPr>
              <a:t>Net Profit: R500,000</a:t>
            </a:r>
            <a:endParaRPr lang="en-US" sz="713" dirty="0"/>
          </a:p>
        </p:txBody>
      </p:sp>
      <p:sp>
        <p:nvSpPr>
          <p:cNvPr id="14" name="Text 3"/>
          <p:cNvSpPr/>
          <p:nvPr/>
        </p:nvSpPr>
        <p:spPr>
          <a:xfrm>
            <a:off x="967426" y="4554845"/>
            <a:ext cx="1333500" cy="123825"/>
          </a:xfrm>
          <a:prstGeom prst="rect">
            <a:avLst/>
          </a:prstGeom>
          <a:noFill/>
          <a:ln/>
        </p:spPr>
        <p:txBody>
          <a:bodyPr wrap="square" lIns="0" tIns="0" rIns="0" bIns="0" rtlCol="0" anchor="ctr"/>
          <a:lstStyle/>
          <a:p>
            <a:pPr marL="0" indent="0" algn="l">
              <a:lnSpc>
                <a:spcPct val="92663"/>
              </a:lnSpc>
              <a:buNone/>
            </a:pPr>
            <a:r>
              <a:rPr lang="en-US" sz="713" dirty="0">
                <a:solidFill>
                  <a:srgbClr val="000000"/>
                </a:solidFill>
                <a:latin typeface="Montserrat" pitchFamily="34" charset="0"/>
                <a:ea typeface="Montserrat" pitchFamily="34" charset="-122"/>
                <a:cs typeface="Montserrat" pitchFamily="34" charset="-120"/>
              </a:rPr>
              <a:t>Revenue: R1,000,000 </a:t>
            </a:r>
          </a:p>
        </p:txBody>
      </p:sp>
      <p:sp>
        <p:nvSpPr>
          <p:cNvPr id="15" name="Text 4"/>
          <p:cNvSpPr/>
          <p:nvPr/>
        </p:nvSpPr>
        <p:spPr>
          <a:xfrm>
            <a:off x="3389605" y="3856549"/>
            <a:ext cx="1333500" cy="123825"/>
          </a:xfrm>
          <a:prstGeom prst="rect">
            <a:avLst/>
          </a:prstGeom>
          <a:noFill/>
          <a:ln/>
        </p:spPr>
        <p:txBody>
          <a:bodyPr wrap="square" lIns="0" tIns="0" rIns="0" bIns="0" rtlCol="0" anchor="ctr"/>
          <a:lstStyle/>
          <a:p>
            <a:pPr marL="0" indent="0" algn="l">
              <a:lnSpc>
                <a:spcPct val="92663"/>
              </a:lnSpc>
              <a:buNone/>
            </a:pPr>
            <a:r>
              <a:rPr lang="en-US" sz="713" dirty="0">
                <a:solidFill>
                  <a:srgbClr val="000000"/>
                </a:solidFill>
                <a:latin typeface="Montserrat" pitchFamily="34" charset="0"/>
                <a:ea typeface="Montserrat" pitchFamily="34" charset="-122"/>
                <a:cs typeface="Montserrat" pitchFamily="34" charset="-120"/>
              </a:rPr>
              <a:t>Net Profit: R1,000,000</a:t>
            </a:r>
            <a:endParaRPr lang="en-US" sz="713" dirty="0"/>
          </a:p>
        </p:txBody>
      </p:sp>
      <p:sp>
        <p:nvSpPr>
          <p:cNvPr id="16" name="Text 5"/>
          <p:cNvSpPr/>
          <p:nvPr/>
        </p:nvSpPr>
        <p:spPr>
          <a:xfrm>
            <a:off x="3382766" y="4594936"/>
            <a:ext cx="1333500" cy="123825"/>
          </a:xfrm>
          <a:prstGeom prst="rect">
            <a:avLst/>
          </a:prstGeom>
          <a:noFill/>
          <a:ln/>
        </p:spPr>
        <p:txBody>
          <a:bodyPr wrap="square" lIns="0" tIns="0" rIns="0" bIns="0" rtlCol="0" anchor="ctr"/>
          <a:lstStyle/>
          <a:p>
            <a:pPr marL="0" indent="0" algn="l">
              <a:lnSpc>
                <a:spcPct val="92663"/>
              </a:lnSpc>
              <a:buNone/>
            </a:pPr>
            <a:r>
              <a:rPr lang="en-US" sz="713" dirty="0">
                <a:solidFill>
                  <a:srgbClr val="000000"/>
                </a:solidFill>
                <a:latin typeface="Montserrat" pitchFamily="34" charset="0"/>
                <a:ea typeface="Montserrat" pitchFamily="34" charset="-122"/>
                <a:cs typeface="Montserrat" pitchFamily="34" charset="-120"/>
              </a:rPr>
              <a:t>Revenue: R2,000,000 </a:t>
            </a:r>
          </a:p>
        </p:txBody>
      </p:sp>
      <p:sp>
        <p:nvSpPr>
          <p:cNvPr id="17" name="Text 6"/>
          <p:cNvSpPr/>
          <p:nvPr/>
        </p:nvSpPr>
        <p:spPr>
          <a:xfrm>
            <a:off x="362731" y="569773"/>
            <a:ext cx="3657600" cy="1524000"/>
          </a:xfrm>
          <a:prstGeom prst="rect">
            <a:avLst/>
          </a:prstGeom>
          <a:noFill/>
          <a:ln/>
        </p:spPr>
        <p:txBody>
          <a:bodyPr wrap="square" lIns="0" tIns="0" rIns="0" bIns="0" rtlCol="0" anchor="ctr"/>
          <a:lstStyle/>
          <a:p>
            <a:pPr marL="0" indent="0" algn="l">
              <a:lnSpc>
                <a:spcPct val="66563"/>
              </a:lnSpc>
              <a:buNone/>
            </a:pPr>
            <a:r>
              <a:rPr lang="en-US" sz="2850" b="1" dirty="0">
                <a:solidFill>
                  <a:srgbClr val="F00F0B"/>
                </a:solidFill>
                <a:latin typeface="Archivo Black"/>
                <a:ea typeface="Archivo Black"/>
                <a:cs typeface="Archivo Black" pitchFamily="34" charset="-120"/>
              </a:rPr>
              <a:t>11.6 </a:t>
            </a:r>
            <a:endParaRPr lang="en-US" sz="2850" b="1" dirty="0">
              <a:latin typeface="Archivo Black"/>
              <a:ea typeface="Archivo Black"/>
            </a:endParaRPr>
          </a:p>
          <a:p>
            <a:pPr marL="0" indent="0" algn="l">
              <a:lnSpc>
                <a:spcPct val="66563"/>
              </a:lnSpc>
              <a:buNone/>
            </a:pPr>
            <a:r>
              <a:rPr lang="en-US" sz="2700" b="1" dirty="0">
                <a:solidFill>
                  <a:srgbClr val="000000"/>
                </a:solidFill>
                <a:latin typeface="Archivo Black"/>
                <a:ea typeface="Archivo Black"/>
              </a:rPr>
              <a:t> </a:t>
            </a:r>
            <a:endParaRPr lang="en-US" sz="2850" b="1" dirty="0">
              <a:latin typeface="Archivo Black"/>
              <a:ea typeface="Archivo Black"/>
            </a:endParaRPr>
          </a:p>
          <a:p>
            <a:pPr marL="0" indent="0" algn="l">
              <a:lnSpc>
                <a:spcPct val="79650"/>
              </a:lnSpc>
              <a:buNone/>
            </a:pPr>
            <a:r>
              <a:rPr lang="en-US" sz="2700" b="1" dirty="0">
                <a:solidFill>
                  <a:srgbClr val="000000"/>
                </a:solidFill>
                <a:latin typeface="Archivo Black"/>
                <a:ea typeface="Archivo Black"/>
                <a:cs typeface="Archivo Black" pitchFamily="34" charset="-120"/>
              </a:rPr>
              <a:t>Financial Projections</a:t>
            </a:r>
            <a:endParaRPr lang="en-US" sz="2850" b="1" dirty="0">
              <a:latin typeface="Archivo Black"/>
              <a:ea typeface="Archivo Black"/>
            </a:endParaRPr>
          </a:p>
        </p:txBody>
      </p:sp>
      <p:sp>
        <p:nvSpPr>
          <p:cNvPr id="18" name="Text 7"/>
          <p:cNvSpPr/>
          <p:nvPr/>
        </p:nvSpPr>
        <p:spPr>
          <a:xfrm>
            <a:off x="966587" y="2821181"/>
            <a:ext cx="1285875" cy="209550"/>
          </a:xfrm>
          <a:prstGeom prst="rect">
            <a:avLst/>
          </a:prstGeom>
          <a:noFill/>
          <a:ln/>
        </p:spPr>
        <p:txBody>
          <a:bodyPr wrap="square" lIns="0" tIns="0" rIns="0" bIns="0" rtlCol="0" anchor="ctr"/>
          <a:lstStyle/>
          <a:p>
            <a:pPr marL="0" indent="0" algn="l">
              <a:lnSpc>
                <a:spcPct val="66563"/>
              </a:lnSpc>
              <a:buNone/>
            </a:pPr>
            <a:r>
              <a:rPr lang="en-US" sz="1642" dirty="0">
                <a:solidFill>
                  <a:srgbClr val="DD8729"/>
                </a:solidFill>
                <a:latin typeface="Archivo Black" pitchFamily="34" charset="0"/>
                <a:ea typeface="Archivo Black" pitchFamily="34" charset="-122"/>
                <a:cs typeface="Archivo Black" pitchFamily="34" charset="-120"/>
              </a:rPr>
              <a:t>30% </a:t>
            </a:r>
          </a:p>
        </p:txBody>
      </p:sp>
      <p:sp>
        <p:nvSpPr>
          <p:cNvPr id="19" name="Text 8"/>
          <p:cNvSpPr/>
          <p:nvPr/>
        </p:nvSpPr>
        <p:spPr>
          <a:xfrm>
            <a:off x="966587" y="3136840"/>
            <a:ext cx="1476375" cy="123825"/>
          </a:xfrm>
          <a:prstGeom prst="rect">
            <a:avLst/>
          </a:prstGeom>
          <a:noFill/>
          <a:ln/>
        </p:spPr>
        <p:txBody>
          <a:bodyPr wrap="square" lIns="0" tIns="0" rIns="0" bIns="0" rtlCol="0" anchor="ctr"/>
          <a:lstStyle/>
          <a:p>
            <a:pPr marL="0" indent="0" algn="l">
              <a:lnSpc>
                <a:spcPct val="92663"/>
              </a:lnSpc>
              <a:buNone/>
            </a:pPr>
            <a:r>
              <a:rPr lang="en-US" sz="675" dirty="0">
                <a:solidFill>
                  <a:srgbClr val="000000"/>
                </a:solidFill>
                <a:latin typeface="Montserrat" pitchFamily="34" charset="0"/>
                <a:ea typeface="Montserrat" pitchFamily="34" charset="-122"/>
                <a:cs typeface="Montserrat" pitchFamily="34" charset="-120"/>
              </a:rPr>
              <a:t>Projected 2025 Net Profit Margin</a:t>
            </a:r>
            <a:endParaRPr lang="en-US" sz="675" dirty="0"/>
          </a:p>
        </p:txBody>
      </p:sp>
      <p:pic>
        <p:nvPicPr>
          <p:cNvPr id="20" name="Image 1">
            <a:extLst>
              <a:ext uri="{FF2B5EF4-FFF2-40B4-BE49-F238E27FC236}">
                <a16:creationId xmlns:a16="http://schemas.microsoft.com/office/drawing/2014/main" id="{BBCF1573-5565-8383-7D28-9CE2CF328B31}"/>
              </a:ext>
            </a:extLst>
          </p:cNvPr>
          <p:cNvPicPr>
            <a:picLocks/>
          </p:cNvPicPr>
          <p:nvPr/>
        </p:nvPicPr>
        <p:blipFill>
          <a:blip r:embed="rId4"/>
          <a:srcRect/>
          <a:stretch/>
        </p:blipFill>
        <p:spPr>
          <a:xfrm>
            <a:off x="5300662" y="569773"/>
            <a:ext cx="3867912" cy="4928616"/>
          </a:xfrm>
          <a:prstGeom prst="rect">
            <a:avLst/>
          </a:prstGeom>
        </p:spPr>
      </p:pic>
      <p:pic>
        <p:nvPicPr>
          <p:cNvPr id="21" name="Image 2" descr="preencoded.png">
            <a:extLst>
              <a:ext uri="{FF2B5EF4-FFF2-40B4-BE49-F238E27FC236}">
                <a16:creationId xmlns:a16="http://schemas.microsoft.com/office/drawing/2014/main" id="{98981E93-60CF-7C6D-715A-FDEE0A8A3B5B}"/>
              </a:ext>
            </a:extLst>
          </p:cNvPr>
          <p:cNvPicPr>
            <a:picLocks noChangeAspect="1"/>
          </p:cNvPicPr>
          <p:nvPr/>
        </p:nvPicPr>
        <p:blipFill>
          <a:blip r:embed="rId5"/>
          <a:stretch>
            <a:fillRect/>
          </a:stretch>
        </p:blipFill>
        <p:spPr>
          <a:xfrm>
            <a:off x="4752975" y="904875"/>
            <a:ext cx="1095375" cy="1095375"/>
          </a:xfrm>
          <a:prstGeom prst="rect">
            <a:avLst/>
          </a:prstGeom>
        </p:spPr>
      </p:pic>
      <p:sp>
        <p:nvSpPr>
          <p:cNvPr id="22" name="Frame 21">
            <a:extLst>
              <a:ext uri="{FF2B5EF4-FFF2-40B4-BE49-F238E27FC236}">
                <a16:creationId xmlns:a16="http://schemas.microsoft.com/office/drawing/2014/main" id="{4EFD8F3D-92CF-561E-B8A1-287470CE53A9}"/>
              </a:ext>
            </a:extLst>
          </p:cNvPr>
          <p:cNvSpPr/>
          <p:nvPr/>
        </p:nvSpPr>
        <p:spPr>
          <a:xfrm>
            <a:off x="422241" y="2855242"/>
            <a:ext cx="367747" cy="381915"/>
          </a:xfrm>
          <a:prstGeom prst="frame">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Frame 22">
            <a:extLst>
              <a:ext uri="{FF2B5EF4-FFF2-40B4-BE49-F238E27FC236}">
                <a16:creationId xmlns:a16="http://schemas.microsoft.com/office/drawing/2014/main" id="{7FA1F395-A330-15EB-655D-37ED6D5BF8ED}"/>
              </a:ext>
            </a:extLst>
          </p:cNvPr>
          <p:cNvSpPr/>
          <p:nvPr/>
        </p:nvSpPr>
        <p:spPr>
          <a:xfrm>
            <a:off x="2833859" y="2865682"/>
            <a:ext cx="384162" cy="381915"/>
          </a:xfrm>
          <a:prstGeom prst="frame">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Rectangle 23">
            <a:extLst>
              <a:ext uri="{FF2B5EF4-FFF2-40B4-BE49-F238E27FC236}">
                <a16:creationId xmlns:a16="http://schemas.microsoft.com/office/drawing/2014/main" id="{133EDE74-704C-8FAB-4179-0A6C90B953E1}"/>
              </a:ext>
            </a:extLst>
          </p:cNvPr>
          <p:cNvSpPr/>
          <p:nvPr/>
        </p:nvSpPr>
        <p:spPr>
          <a:xfrm>
            <a:off x="422380" y="3718058"/>
            <a:ext cx="377272" cy="3810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50F6358-54E0-77F5-8053-C46567A1A448}"/>
              </a:ext>
            </a:extLst>
          </p:cNvPr>
          <p:cNvSpPr/>
          <p:nvPr/>
        </p:nvSpPr>
        <p:spPr>
          <a:xfrm>
            <a:off x="2837021" y="3718569"/>
            <a:ext cx="377272" cy="3810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5A1A552-203B-A363-D67F-A8EA780B342F}"/>
              </a:ext>
            </a:extLst>
          </p:cNvPr>
          <p:cNvSpPr/>
          <p:nvPr/>
        </p:nvSpPr>
        <p:spPr>
          <a:xfrm>
            <a:off x="422380" y="4423153"/>
            <a:ext cx="377272" cy="3810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E8CF124-CFBF-8D8A-1F30-C7191F53CB9E}"/>
              </a:ext>
            </a:extLst>
          </p:cNvPr>
          <p:cNvSpPr/>
          <p:nvPr/>
        </p:nvSpPr>
        <p:spPr>
          <a:xfrm>
            <a:off x="2840749" y="4423153"/>
            <a:ext cx="377272" cy="3810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23698FB-E871-77DE-9F17-34C6FDDAC894}"/>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1466279" y="2085233"/>
            <a:ext cx="6010275" cy="514349"/>
          </a:xfrm>
          <a:prstGeom prst="rect">
            <a:avLst/>
          </a:prstGeom>
          <a:noFill/>
          <a:ln/>
        </p:spPr>
        <p:txBody>
          <a:bodyPr wrap="square" lIns="0" tIns="0" rIns="0" bIns="0" rtlCol="0" anchor="ctr"/>
          <a:lstStyle/>
          <a:p>
            <a:pPr marL="0" indent="0" algn="l">
              <a:lnSpc>
                <a:spcPct val="79650"/>
              </a:lnSpc>
              <a:buNone/>
            </a:pPr>
            <a:r>
              <a:rPr lang="en-US" sz="1800" b="1" dirty="0">
                <a:solidFill>
                  <a:srgbClr val="FFFFFF"/>
                </a:solidFill>
                <a:latin typeface="Archivo Black" pitchFamily="34" charset="0"/>
                <a:ea typeface="Archivo Black" pitchFamily="34" charset="-122"/>
                <a:cs typeface="Archivo Black" pitchFamily="34" charset="-120"/>
              </a:rPr>
              <a:t>Section 1</a:t>
            </a:r>
            <a:endParaRPr lang="en-US" sz="1800" b="1" dirty="0"/>
          </a:p>
        </p:txBody>
      </p:sp>
      <p:sp>
        <p:nvSpPr>
          <p:cNvPr id="5" name="Text 1"/>
          <p:cNvSpPr/>
          <p:nvPr/>
        </p:nvSpPr>
        <p:spPr>
          <a:xfrm>
            <a:off x="1390079" y="2608136"/>
            <a:ext cx="7124700" cy="514350"/>
          </a:xfrm>
          <a:prstGeom prst="rect">
            <a:avLst/>
          </a:prstGeom>
          <a:noFill/>
          <a:ln/>
        </p:spPr>
        <p:txBody>
          <a:bodyPr wrap="square" lIns="0" tIns="0" rIns="0" bIns="0" rtlCol="0" anchor="ctr"/>
          <a:lstStyle/>
          <a:p>
            <a:pPr marL="0" indent="0" algn="l">
              <a:lnSpc>
                <a:spcPct val="66656"/>
              </a:lnSpc>
              <a:buNone/>
            </a:pPr>
            <a:r>
              <a:rPr lang="en-US" sz="4500" b="1" dirty="0">
                <a:solidFill>
                  <a:srgbClr val="FFFFFF"/>
                </a:solidFill>
                <a:latin typeface="Archivo Black" pitchFamily="34" charset="0"/>
                <a:ea typeface="Archivo Black" pitchFamily="34" charset="-122"/>
                <a:cs typeface="Archivo Black" pitchFamily="34" charset="-120"/>
              </a:rPr>
              <a:t>Executive Summary</a:t>
            </a:r>
            <a:endParaRPr lang="en-US" sz="4500" b="1"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986CF13-99B8-BD3C-4426-491C37774A2A}"/>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2027015" y="2323356"/>
            <a:ext cx="6010275" cy="419843"/>
          </a:xfrm>
          <a:prstGeom prst="rect">
            <a:avLst/>
          </a:prstGeom>
          <a:noFill/>
          <a:ln/>
        </p:spPr>
        <p:txBody>
          <a:bodyPr wrap="square" lIns="0" tIns="0" rIns="0" bIns="0" rtlCol="0" anchor="ctr"/>
          <a:lstStyle/>
          <a:p>
            <a:pPr marL="0" indent="0" algn="l">
              <a:lnSpc>
                <a:spcPct val="79650"/>
              </a:lnSpc>
              <a:buNone/>
            </a:pPr>
            <a:r>
              <a:rPr lang="en-US" sz="1650" b="1" dirty="0">
                <a:solidFill>
                  <a:srgbClr val="FFFFFF"/>
                </a:solidFill>
                <a:latin typeface="Archivo Black" pitchFamily="34" charset="0"/>
                <a:ea typeface="Archivo Black" pitchFamily="34" charset="-122"/>
                <a:cs typeface="Archivo Black" pitchFamily="34" charset="-120"/>
              </a:rPr>
              <a:t>Section 12</a:t>
            </a:r>
            <a:endParaRPr lang="en-US" sz="1650" b="1" dirty="0"/>
          </a:p>
        </p:txBody>
      </p:sp>
      <p:sp>
        <p:nvSpPr>
          <p:cNvPr id="5" name="Text 1"/>
          <p:cNvSpPr/>
          <p:nvPr/>
        </p:nvSpPr>
        <p:spPr>
          <a:xfrm>
            <a:off x="2028158" y="2608136"/>
            <a:ext cx="6086475" cy="1028700"/>
          </a:xfrm>
          <a:prstGeom prst="rect">
            <a:avLst/>
          </a:prstGeom>
          <a:noFill/>
          <a:ln/>
        </p:spPr>
        <p:txBody>
          <a:bodyPr wrap="square" lIns="0" tIns="0" rIns="0" bIns="0" rtlCol="0" anchor="ctr"/>
          <a:lstStyle/>
          <a:p>
            <a:pPr marL="0" indent="0" algn="l">
              <a:lnSpc>
                <a:spcPct val="66656"/>
              </a:lnSpc>
              <a:buNone/>
            </a:pPr>
            <a:r>
              <a:rPr lang="en-US" sz="4000" b="1" dirty="0">
                <a:solidFill>
                  <a:srgbClr val="FFFFFF"/>
                </a:solidFill>
                <a:latin typeface="Archivo Black" pitchFamily="34" charset="0"/>
                <a:ea typeface="Archivo Black" pitchFamily="34" charset="-122"/>
                <a:cs typeface="Archivo Black" pitchFamily="34" charset="-120"/>
              </a:rPr>
              <a:t>Implementation Roadmap</a:t>
            </a:r>
            <a:endParaRPr lang="en-US" sz="4000" b="1"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5" name="Text 0"/>
          <p:cNvSpPr/>
          <p:nvPr/>
        </p:nvSpPr>
        <p:spPr>
          <a:xfrm>
            <a:off x="521943" y="443930"/>
            <a:ext cx="6610350" cy="342900"/>
          </a:xfrm>
          <a:prstGeom prst="rect">
            <a:avLst/>
          </a:prstGeom>
          <a:noFill/>
          <a:ln/>
        </p:spPr>
        <p:txBody>
          <a:bodyPr wrap="square" lIns="0" tIns="0" rIns="0" bIns="0" rtlCol="0" anchor="ctr"/>
          <a:lstStyle/>
          <a:p>
            <a:pPr marL="0" indent="0" algn="l">
              <a:lnSpc>
                <a:spcPct val="66563"/>
              </a:lnSpc>
              <a:buNone/>
            </a:pPr>
            <a:r>
              <a:rPr lang="en-US" sz="2700" b="1" dirty="0">
                <a:solidFill>
                  <a:srgbClr val="000000"/>
                </a:solidFill>
                <a:latin typeface="Archivo Black" pitchFamily="34" charset="0"/>
                <a:ea typeface="Archivo Black" pitchFamily="34" charset="-122"/>
                <a:cs typeface="Archivo Black" pitchFamily="34" charset="-120"/>
              </a:rPr>
              <a:t>12. Implementation Roadmap</a:t>
            </a:r>
            <a:endParaRPr lang="en-US" sz="2700" b="1" dirty="0"/>
          </a:p>
        </p:txBody>
      </p:sp>
      <p:sp>
        <p:nvSpPr>
          <p:cNvPr id="6" name="Text 1"/>
          <p:cNvSpPr/>
          <p:nvPr/>
        </p:nvSpPr>
        <p:spPr>
          <a:xfrm>
            <a:off x="576337" y="932398"/>
            <a:ext cx="6858000" cy="3523488"/>
          </a:xfrm>
          <a:prstGeom prst="rect">
            <a:avLst/>
          </a:prstGeom>
          <a:noFill/>
          <a:ln/>
        </p:spPr>
        <p:txBody>
          <a:bodyPr wrap="square" lIns="0" tIns="0" rIns="0" bIns="0" rtlCol="0" anchor="ctr"/>
          <a:lstStyle/>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12.1 Short-term Action Plan (0–12 months)</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The short-term action plan focuses on building operational capacity and establishing brand presence. Key priorities include:</a:t>
            </a:r>
          </a:p>
          <a:p>
            <a:pPr marL="171450" indent="-171450" algn="l">
              <a:spcBef>
                <a:spcPts val="600"/>
              </a:spcBef>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Securing funding for equipment, tools of trade, and ICT systems.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Launching initial rural-focused events in South Africa.</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Strengthening compliance frameworks and governance systems.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Recruiting staff for operations, logistics, and digital marketing.</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Rolling out digital marketing campaigns to expand brand recognition.</a:t>
            </a:r>
          </a:p>
          <a:p>
            <a:pPr marL="0" indent="0" algn="l">
              <a:lnSpc>
                <a:spcPct val="5933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12.2 Medium-term Action Plan (1–3 years)</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In the medium term, Mbokodo Entle will scale operations and diversify revenue streams. Priorities include:</a:t>
            </a:r>
          </a:p>
          <a:p>
            <a:pPr marL="171450" indent="-171450" algn="l">
              <a:spcBef>
                <a:spcPts val="600"/>
              </a:spcBef>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Expanding operations into select African countries.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Strengthening the management team with regional event coordinators and compliance specialists.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Introducing hybrid event models to extend reach to global audiences.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Increasing marketing investments to position Mbokodo Entle as a continental leader in rural events.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Securing long-term contracts with corporates and development institutions.</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By the end of this period, the company expects to achieve profitability of R2 million annually and break-even.</a:t>
            </a:r>
          </a:p>
          <a:p>
            <a:pPr marL="0" indent="0" algn="l">
              <a:lnSpc>
                <a:spcPct val="5933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12.3 Long-term Goals (3–5 years)</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Long-term goals focus on consolidation and continental leadership. These include:</a:t>
            </a:r>
          </a:p>
          <a:p>
            <a:pPr marL="171450" indent="-171450" algn="l">
              <a:spcBef>
                <a:spcPts val="600"/>
              </a:spcBef>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Establishing Mbokodo Entle as the premier rural-focused events company in Africa.</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Diversifying services into cultural tourism, brand activations, and development summits.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Embedding sustainability practices such as renewable energy and zero-waste events.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Building long-term ecosystems linking rural communities with global stakeholders.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Strengthening alignment with SDGs to attract international partnerships and funding.</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By year five, Mbokodo Entle aims to be a recognized continental brand with proven financial returns and demonstrable social impact.</a:t>
            </a:r>
          </a:p>
        </p:txBody>
      </p:sp>
      <p:pic>
        <p:nvPicPr>
          <p:cNvPr id="7" name="Image 1">
            <a:extLst>
              <a:ext uri="{FF2B5EF4-FFF2-40B4-BE49-F238E27FC236}">
                <a16:creationId xmlns:a16="http://schemas.microsoft.com/office/drawing/2014/main" id="{C8DBFB3F-8572-2DCE-C651-BCC28C1AE321}"/>
              </a:ext>
            </a:extLst>
          </p:cNvPr>
          <p:cNvPicPr>
            <a:picLocks/>
          </p:cNvPicPr>
          <p:nvPr/>
        </p:nvPicPr>
        <p:blipFill>
          <a:blip r:embed="rId4"/>
          <a:srcRect b="8045"/>
          <a:stretch>
            <a:fillRect/>
          </a:stretch>
        </p:blipFill>
        <p:spPr>
          <a:xfrm>
            <a:off x="7900282" y="376564"/>
            <a:ext cx="1325880" cy="1627632"/>
          </a:xfrm>
          <a:prstGeom prst="rect">
            <a:avLst/>
          </a:prstGeom>
        </p:spPr>
      </p:pic>
      <p:pic>
        <p:nvPicPr>
          <p:cNvPr id="8" name="Image 2" descr="preencoded.png">
            <a:extLst>
              <a:ext uri="{FF2B5EF4-FFF2-40B4-BE49-F238E27FC236}">
                <a16:creationId xmlns:a16="http://schemas.microsoft.com/office/drawing/2014/main" id="{A990D98C-AEC8-2F2C-E8CE-5BE8608E5B69}"/>
              </a:ext>
            </a:extLst>
          </p:cNvPr>
          <p:cNvPicPr>
            <a:picLocks noChangeAspect="1"/>
          </p:cNvPicPr>
          <p:nvPr/>
        </p:nvPicPr>
        <p:blipFill>
          <a:blip r:embed="rId5"/>
          <a:stretch>
            <a:fillRect/>
          </a:stretch>
        </p:blipFill>
        <p:spPr>
          <a:xfrm>
            <a:off x="7495470" y="711688"/>
            <a:ext cx="809625" cy="80962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01D793E-3C1E-AF7B-9EB3-73ED985279FB}"/>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2027015" y="2056657"/>
            <a:ext cx="6010275" cy="514350"/>
          </a:xfrm>
          <a:prstGeom prst="rect">
            <a:avLst/>
          </a:prstGeom>
          <a:noFill/>
          <a:ln/>
        </p:spPr>
        <p:txBody>
          <a:bodyPr wrap="square" lIns="0" tIns="0" rIns="0" bIns="0" rtlCol="0" anchor="ctr"/>
          <a:lstStyle/>
          <a:p>
            <a:pPr marL="0" indent="0" algn="l">
              <a:lnSpc>
                <a:spcPct val="79650"/>
              </a:lnSpc>
              <a:buNone/>
            </a:pPr>
            <a:r>
              <a:rPr lang="en-US" sz="1650" b="1" dirty="0">
                <a:solidFill>
                  <a:srgbClr val="FFFFFF"/>
                </a:solidFill>
                <a:latin typeface="Archivo Black" pitchFamily="34" charset="0"/>
                <a:ea typeface="Archivo Black" pitchFamily="34" charset="-122"/>
                <a:cs typeface="Archivo Black" pitchFamily="34" charset="-120"/>
              </a:rPr>
              <a:t>Section 13</a:t>
            </a:r>
            <a:endParaRPr lang="en-US" sz="1650" b="1" dirty="0"/>
          </a:p>
        </p:txBody>
      </p:sp>
      <p:sp>
        <p:nvSpPr>
          <p:cNvPr id="5" name="Text 1"/>
          <p:cNvSpPr/>
          <p:nvPr/>
        </p:nvSpPr>
        <p:spPr>
          <a:xfrm>
            <a:off x="2028158" y="2608136"/>
            <a:ext cx="6086475" cy="514350"/>
          </a:xfrm>
          <a:prstGeom prst="rect">
            <a:avLst/>
          </a:prstGeom>
          <a:noFill/>
          <a:ln/>
        </p:spPr>
        <p:txBody>
          <a:bodyPr wrap="square" lIns="0" tIns="0" rIns="0" bIns="0" rtlCol="0" anchor="ctr"/>
          <a:lstStyle/>
          <a:p>
            <a:pPr marL="0" indent="0" algn="l">
              <a:lnSpc>
                <a:spcPct val="66656"/>
              </a:lnSpc>
              <a:buNone/>
            </a:pPr>
            <a:r>
              <a:rPr lang="en-US" sz="4500" b="1" dirty="0">
                <a:solidFill>
                  <a:srgbClr val="FFFFFF"/>
                </a:solidFill>
                <a:latin typeface="Archivo Black" pitchFamily="34" charset="0"/>
                <a:ea typeface="Archivo Black" pitchFamily="34" charset="-122"/>
                <a:cs typeface="Archivo Black" pitchFamily="34" charset="-120"/>
              </a:rPr>
              <a:t>Appendices</a:t>
            </a:r>
            <a:endParaRPr lang="en-US" sz="4500" b="1"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5" name="Text 0"/>
          <p:cNvSpPr/>
          <p:nvPr/>
        </p:nvSpPr>
        <p:spPr>
          <a:xfrm>
            <a:off x="521943" y="443930"/>
            <a:ext cx="6610350" cy="342900"/>
          </a:xfrm>
          <a:prstGeom prst="rect">
            <a:avLst/>
          </a:prstGeom>
          <a:noFill/>
          <a:ln/>
        </p:spPr>
        <p:txBody>
          <a:bodyPr wrap="square" lIns="0" tIns="0" rIns="0" bIns="0" rtlCol="0" anchor="ctr"/>
          <a:lstStyle/>
          <a:p>
            <a:pPr marL="0" indent="0" algn="l">
              <a:lnSpc>
                <a:spcPct val="66563"/>
              </a:lnSpc>
              <a:buNone/>
            </a:pPr>
            <a:r>
              <a:rPr lang="en-US" sz="2700" b="1" dirty="0">
                <a:solidFill>
                  <a:srgbClr val="000000"/>
                </a:solidFill>
                <a:latin typeface="Archivo Black" pitchFamily="34" charset="0"/>
                <a:ea typeface="Archivo Black" pitchFamily="34" charset="-122"/>
                <a:cs typeface="Archivo Black" pitchFamily="34" charset="-120"/>
              </a:rPr>
              <a:t>13. Appendices</a:t>
            </a:r>
            <a:endParaRPr lang="en-US" sz="2700" b="1" dirty="0"/>
          </a:p>
        </p:txBody>
      </p:sp>
      <p:sp>
        <p:nvSpPr>
          <p:cNvPr id="6" name="Text 1"/>
          <p:cNvSpPr/>
          <p:nvPr/>
        </p:nvSpPr>
        <p:spPr>
          <a:xfrm>
            <a:off x="548836" y="1193722"/>
            <a:ext cx="4819650" cy="2340054"/>
          </a:xfrm>
          <a:prstGeom prst="rect">
            <a:avLst/>
          </a:prstGeom>
          <a:noFill/>
          <a:ln/>
        </p:spPr>
        <p:txBody>
          <a:bodyPr wrap="square" lIns="0" tIns="0" rIns="0" bIns="0" rtlCol="0" anchor="ctr"/>
          <a:lstStyle/>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13.1 Supporting Documents</a:t>
            </a:r>
          </a:p>
          <a:p>
            <a:pPr marL="0" indent="0" algn="l">
              <a:spcBef>
                <a:spcPts val="600"/>
              </a:spcBef>
              <a:buNone/>
            </a:pPr>
            <a:r>
              <a:rPr lang="en-US" sz="800" dirty="0">
                <a:latin typeface="Montserrat" panose="00000500000000000000" pitchFamily="2" charset="0"/>
              </a:rPr>
              <a:t>The following documents provide additional evidence and context:</a:t>
            </a:r>
          </a:p>
          <a:p>
            <a:pPr marL="171450" indent="-171450" algn="l">
              <a:spcBef>
                <a:spcPts val="600"/>
              </a:spcBef>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Business registration and compliance documents.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Detailed financial projections (2025–2026).</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Capital expenditure plan (R5 million allocation).</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Marketing and branding framework.</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Organizational structure chart.</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Draft risk register identifying key risks and mitigation.</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Sustainability policy draft, including environmental practices.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Partnership proposals with institutions and corporates.</a:t>
            </a:r>
          </a:p>
          <a:p>
            <a:pPr marL="0" indent="0" algn="l">
              <a:lnSpc>
                <a:spcPct val="9266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13.2 References</a:t>
            </a:r>
          </a:p>
          <a:p>
            <a:pPr marL="0" indent="0" algn="l">
              <a:lnSpc>
                <a:spcPct val="92663"/>
              </a:lnSpc>
              <a:buNone/>
            </a:pPr>
            <a:endParaRPr lang="en-US" sz="800" dirty="0"/>
          </a:p>
          <a:p>
            <a:pPr marL="171450" indent="-171450" algn="l">
              <a:buSzPct val="100000"/>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Internal briefing documents provided by Mbokodo Entle.</a:t>
            </a:r>
          </a:p>
          <a:p>
            <a:pPr marL="171450" indent="-171450" algn="l">
              <a:buSzPct val="100000"/>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United Nations Sustainable Development Goals (SDGs) for alignment with global priorities.</a:t>
            </a:r>
          </a:p>
          <a:p>
            <a:pPr marL="171450" indent="-171450" algn="l">
              <a:buSzPct val="100000"/>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Industry reports on event management and rural development trends.</a:t>
            </a:r>
          </a:p>
          <a:p>
            <a:pPr marL="171450" indent="-171450" algn="l">
              <a:buSzPct val="100000"/>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Institutional frameworks from government and corporate CSR initiatives focused on inclusive growth.</a:t>
            </a:r>
          </a:p>
        </p:txBody>
      </p:sp>
      <p:pic>
        <p:nvPicPr>
          <p:cNvPr id="7" name="Image 1">
            <a:extLst>
              <a:ext uri="{FF2B5EF4-FFF2-40B4-BE49-F238E27FC236}">
                <a16:creationId xmlns:a16="http://schemas.microsoft.com/office/drawing/2014/main" id="{DA73309F-9037-F111-421E-BBD90A2987AD}"/>
              </a:ext>
            </a:extLst>
          </p:cNvPr>
          <p:cNvPicPr>
            <a:picLocks noChangeAspect="1"/>
          </p:cNvPicPr>
          <p:nvPr/>
        </p:nvPicPr>
        <p:blipFill>
          <a:blip r:embed="rId4"/>
          <a:srcRect/>
          <a:stretch/>
        </p:blipFill>
        <p:spPr>
          <a:xfrm>
            <a:off x="6318561" y="547057"/>
            <a:ext cx="2886075" cy="4329112"/>
          </a:xfrm>
          <a:prstGeom prst="rect">
            <a:avLst/>
          </a:prstGeom>
        </p:spPr>
      </p:pic>
      <p:pic>
        <p:nvPicPr>
          <p:cNvPr id="8" name="Image 2" descr="preencoded.png">
            <a:extLst>
              <a:ext uri="{FF2B5EF4-FFF2-40B4-BE49-F238E27FC236}">
                <a16:creationId xmlns:a16="http://schemas.microsoft.com/office/drawing/2014/main" id="{F29B8341-BC50-4065-13C0-ACA99A983578}"/>
              </a:ext>
            </a:extLst>
          </p:cNvPr>
          <p:cNvPicPr>
            <a:picLocks noChangeAspect="1"/>
          </p:cNvPicPr>
          <p:nvPr/>
        </p:nvPicPr>
        <p:blipFill>
          <a:blip r:embed="rId5"/>
          <a:stretch>
            <a:fillRect/>
          </a:stretch>
        </p:blipFill>
        <p:spPr>
          <a:xfrm>
            <a:off x="5913749" y="814815"/>
            <a:ext cx="809625" cy="80962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D6A197-9A05-11AA-D23D-E822B722CB63}"/>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72AE95A2-4C2F-546B-3329-4FD6EC60833C}"/>
              </a:ext>
            </a:extLst>
          </p:cNvPr>
          <p:cNvPicPr>
            <a:picLocks noChangeAspect="1"/>
          </p:cNvPicPr>
          <p:nvPr/>
        </p:nvPicPr>
        <p:blipFill>
          <a:blip r:embed="rId3"/>
          <a:stretch>
            <a:fillRect/>
          </a:stretch>
        </p:blipFill>
        <p:spPr>
          <a:xfrm>
            <a:off x="0" y="0"/>
            <a:ext cx="9753600" cy="5486400"/>
          </a:xfrm>
          <a:prstGeom prst="rect">
            <a:avLst/>
          </a:prstGeom>
        </p:spPr>
      </p:pic>
      <p:pic>
        <p:nvPicPr>
          <p:cNvPr id="8" name="Image 6" descr="preencoded.png">
            <a:extLst>
              <a:ext uri="{FF2B5EF4-FFF2-40B4-BE49-F238E27FC236}">
                <a16:creationId xmlns:a16="http://schemas.microsoft.com/office/drawing/2014/main" id="{6252CD57-0773-75BE-9359-5AF1C39E2818}"/>
              </a:ext>
            </a:extLst>
          </p:cNvPr>
          <p:cNvPicPr>
            <a:picLocks noChangeAspect="1"/>
          </p:cNvPicPr>
          <p:nvPr/>
        </p:nvPicPr>
        <p:blipFill>
          <a:blip r:embed="rId4"/>
          <a:stretch>
            <a:fillRect/>
          </a:stretch>
        </p:blipFill>
        <p:spPr>
          <a:xfrm>
            <a:off x="5312635" y="4758271"/>
            <a:ext cx="2301478" cy="190500"/>
          </a:xfrm>
          <a:prstGeom prst="rect">
            <a:avLst/>
          </a:prstGeom>
        </p:spPr>
      </p:pic>
      <p:sp>
        <p:nvSpPr>
          <p:cNvPr id="9" name="Text 0">
            <a:extLst>
              <a:ext uri="{FF2B5EF4-FFF2-40B4-BE49-F238E27FC236}">
                <a16:creationId xmlns:a16="http://schemas.microsoft.com/office/drawing/2014/main" id="{32D7E259-91DC-12FE-A0FE-8BBB51867DFA}"/>
              </a:ext>
            </a:extLst>
          </p:cNvPr>
          <p:cNvSpPr/>
          <p:nvPr/>
        </p:nvSpPr>
        <p:spPr>
          <a:xfrm>
            <a:off x="466203" y="4773444"/>
            <a:ext cx="4667250" cy="171450"/>
          </a:xfrm>
          <a:prstGeom prst="rect">
            <a:avLst/>
          </a:prstGeom>
          <a:noFill/>
          <a:ln/>
        </p:spPr>
        <p:txBody>
          <a:bodyPr wrap="square" lIns="0" tIns="0" rIns="0" bIns="0" rtlCol="0" anchor="ctr"/>
          <a:lstStyle/>
          <a:p>
            <a:pPr marL="0" indent="0" algn="l">
              <a:lnSpc>
                <a:spcPct val="92663"/>
              </a:lnSpc>
              <a:buNone/>
            </a:pPr>
            <a:r>
              <a:rPr lang="en-US" sz="975" dirty="0">
                <a:solidFill>
                  <a:srgbClr val="282828"/>
                </a:solidFill>
                <a:latin typeface="Muli" pitchFamily="34" charset="0"/>
                <a:ea typeface="Muli" pitchFamily="34" charset="-122"/>
                <a:cs typeface="Muli" pitchFamily="34" charset="-120"/>
                <a:hlinkClick r:id="rId5"/>
              </a:rPr>
              <a:t>www.mbokodoentle.com</a:t>
            </a:r>
            <a:r>
              <a:rPr lang="en-US" sz="975" dirty="0">
                <a:solidFill>
                  <a:srgbClr val="282828"/>
                </a:solidFill>
                <a:latin typeface="Muli" pitchFamily="34" charset="0"/>
                <a:ea typeface="Muli" pitchFamily="34" charset="-122"/>
                <a:cs typeface="Muli" pitchFamily="34" charset="-120"/>
              </a:rPr>
              <a:t> | </a:t>
            </a:r>
            <a:r>
              <a:rPr lang="en-US" sz="975" dirty="0">
                <a:solidFill>
                  <a:srgbClr val="282828"/>
                </a:solidFill>
                <a:latin typeface="Muli" pitchFamily="34" charset="0"/>
                <a:ea typeface="Muli" pitchFamily="34" charset="-122"/>
                <a:cs typeface="Muli" pitchFamily="34" charset="-120"/>
                <a:hlinkClick r:id="rId6"/>
              </a:rPr>
              <a:t>info@mbokodoentle.com</a:t>
            </a:r>
            <a:r>
              <a:rPr lang="en-US" sz="975" dirty="0">
                <a:solidFill>
                  <a:srgbClr val="282828"/>
                </a:solidFill>
                <a:latin typeface="Muli" pitchFamily="34" charset="0"/>
                <a:ea typeface="Muli" pitchFamily="34" charset="-122"/>
                <a:cs typeface="Muli" pitchFamily="34" charset="-120"/>
              </a:rPr>
              <a:t> |Cape Town, South Africa</a:t>
            </a:r>
            <a:endParaRPr lang="en-US" sz="975" dirty="0"/>
          </a:p>
        </p:txBody>
      </p:sp>
      <p:pic>
        <p:nvPicPr>
          <p:cNvPr id="10" name="Image 7" descr="preencoded.png">
            <a:extLst>
              <a:ext uri="{FF2B5EF4-FFF2-40B4-BE49-F238E27FC236}">
                <a16:creationId xmlns:a16="http://schemas.microsoft.com/office/drawing/2014/main" id="{8D165D65-D472-C95B-8639-6E161E40277A}"/>
              </a:ext>
            </a:extLst>
          </p:cNvPr>
          <p:cNvPicPr>
            <a:picLocks noChangeAspect="1"/>
          </p:cNvPicPr>
          <p:nvPr/>
        </p:nvPicPr>
        <p:blipFill>
          <a:blip r:embed="rId7"/>
          <a:stretch>
            <a:fillRect/>
          </a:stretch>
        </p:blipFill>
        <p:spPr>
          <a:xfrm>
            <a:off x="7803261" y="4675880"/>
            <a:ext cx="542925" cy="381000"/>
          </a:xfrm>
          <a:prstGeom prst="rect">
            <a:avLst/>
          </a:prstGeom>
        </p:spPr>
      </p:pic>
      <p:sp>
        <p:nvSpPr>
          <p:cNvPr id="11" name="Text 1">
            <a:extLst>
              <a:ext uri="{FF2B5EF4-FFF2-40B4-BE49-F238E27FC236}">
                <a16:creationId xmlns:a16="http://schemas.microsoft.com/office/drawing/2014/main" id="{C5BEA566-030A-3558-2045-9B50F346563D}"/>
              </a:ext>
            </a:extLst>
          </p:cNvPr>
          <p:cNvSpPr/>
          <p:nvPr/>
        </p:nvSpPr>
        <p:spPr>
          <a:xfrm>
            <a:off x="759356" y="501368"/>
            <a:ext cx="4019550" cy="664165"/>
          </a:xfrm>
          <a:prstGeom prst="rect">
            <a:avLst/>
          </a:prstGeom>
          <a:noFill/>
          <a:ln/>
        </p:spPr>
        <p:txBody>
          <a:bodyPr wrap="square" lIns="0" tIns="0" rIns="0" bIns="0" rtlCol="0" anchor="ctr"/>
          <a:lstStyle/>
          <a:p>
            <a:pPr marL="0" indent="0" algn="l">
              <a:lnSpc>
                <a:spcPct val="79650"/>
              </a:lnSpc>
              <a:buNone/>
            </a:pPr>
            <a:r>
              <a:rPr lang="en-US" sz="2850" b="1" dirty="0">
                <a:solidFill>
                  <a:srgbClr val="282828"/>
                </a:solidFill>
                <a:latin typeface="Muli" pitchFamily="34" charset="0"/>
                <a:ea typeface="Muli" pitchFamily="34" charset="-122"/>
              </a:rPr>
              <a:t>About the Company</a:t>
            </a:r>
            <a:endParaRPr lang="en-US" sz="2850" dirty="0"/>
          </a:p>
        </p:txBody>
      </p:sp>
      <p:sp>
        <p:nvSpPr>
          <p:cNvPr id="12" name="Text 2">
            <a:extLst>
              <a:ext uri="{FF2B5EF4-FFF2-40B4-BE49-F238E27FC236}">
                <a16:creationId xmlns:a16="http://schemas.microsoft.com/office/drawing/2014/main" id="{B5F575C5-E52A-7DAF-9F32-C9DBB0F8D76B}"/>
              </a:ext>
            </a:extLst>
          </p:cNvPr>
          <p:cNvSpPr/>
          <p:nvPr/>
        </p:nvSpPr>
        <p:spPr>
          <a:xfrm>
            <a:off x="759356" y="2177143"/>
            <a:ext cx="4553279" cy="1736489"/>
          </a:xfrm>
          <a:prstGeom prst="rect">
            <a:avLst/>
          </a:prstGeom>
          <a:noFill/>
          <a:ln/>
        </p:spPr>
        <p:txBody>
          <a:bodyPr wrap="square" lIns="0" tIns="0" rIns="0" bIns="0" rtlCol="0" anchor="ctr"/>
          <a:lstStyle/>
          <a:p>
            <a:pPr marL="0" indent="0" algn="l">
              <a:lnSpc>
                <a:spcPct val="86166"/>
              </a:lnSpc>
              <a:buNone/>
            </a:pPr>
            <a:r>
              <a:rPr lang="en-US" sz="1200" dirty="0">
                <a:solidFill>
                  <a:srgbClr val="282828"/>
                </a:solidFill>
                <a:latin typeface="Montserrat" panose="00000500000000000000" pitchFamily="2" charset="0"/>
                <a:ea typeface="Muli" pitchFamily="34" charset="-122"/>
                <a:cs typeface="Muli" pitchFamily="34" charset="-120"/>
              </a:rPr>
              <a:t>MBOKODO ENTLE </a:t>
            </a:r>
          </a:p>
          <a:p>
            <a:pPr marL="0" indent="0" algn="l">
              <a:lnSpc>
                <a:spcPct val="86166"/>
              </a:lnSpc>
              <a:buNone/>
            </a:pPr>
            <a:endParaRPr lang="en-US" sz="1050" dirty="0">
              <a:solidFill>
                <a:srgbClr val="282828"/>
              </a:solidFill>
              <a:latin typeface="Muli" pitchFamily="34" charset="0"/>
              <a:ea typeface="Muli" pitchFamily="34" charset="-122"/>
              <a:cs typeface="Muli" pitchFamily="34" charset="-120"/>
            </a:endParaRPr>
          </a:p>
          <a:p>
            <a:pPr>
              <a:spcBef>
                <a:spcPts val="600"/>
              </a:spcBef>
            </a:pPr>
            <a:r>
              <a:rPr lang="en-US" sz="1050" dirty="0">
                <a:solidFill>
                  <a:srgbClr val="000000"/>
                </a:solidFill>
                <a:latin typeface="Montserrat" pitchFamily="34" charset="0"/>
                <a:ea typeface="Montserrat" pitchFamily="34" charset="-122"/>
                <a:cs typeface="Montserrat" pitchFamily="34" charset="-120"/>
              </a:rPr>
              <a:t>Mbokodo Entle (Pty) Ltd is an emerging Project and Events Management company with a vision to become a leading brand in Africa, empowering rural communities through impactful events and strategic partnerships. By leveraging expertise in brand management and public relations, the company creates opportunities for sustainable growth in underrepresented areas. Unlike traditional firms that focus on urban markets, Mbokodo Entle designs innovative platforms that give rural communities global visibility while delivering both commercial value and social impact.</a:t>
            </a:r>
          </a:p>
          <a:p>
            <a:pPr>
              <a:spcBef>
                <a:spcPts val="600"/>
              </a:spcBef>
            </a:pPr>
            <a:r>
              <a:rPr lang="en-US" sz="1050" dirty="0">
                <a:solidFill>
                  <a:srgbClr val="000000"/>
                </a:solidFill>
                <a:latin typeface="Montserrat" pitchFamily="34" charset="0"/>
                <a:ea typeface="Montserrat" pitchFamily="34" charset="-122"/>
                <a:cs typeface="Montserrat" pitchFamily="34" charset="-120"/>
              </a:rPr>
              <a:t>Its approach focuses on creating economic opportunities, delivering globally resonant events, and building collaborations with institutions and communities, all while operating transparently and aligning with global development goals. Through this model, Mbokodo Entle positions rural communities at the center of Africa’s growth story.</a:t>
            </a:r>
            <a:endParaRPr lang="en-US" sz="1050" dirty="0">
              <a:solidFill>
                <a:srgbClr val="282828"/>
              </a:solidFill>
              <a:latin typeface="Muli" pitchFamily="34" charset="0"/>
              <a:ea typeface="Muli" pitchFamily="34" charset="-122"/>
              <a:cs typeface="Muli" pitchFamily="34" charset="-120"/>
            </a:endParaRPr>
          </a:p>
          <a:p>
            <a:pPr marL="0" indent="0" algn="l">
              <a:lnSpc>
                <a:spcPct val="86166"/>
              </a:lnSpc>
              <a:buNone/>
            </a:pPr>
            <a:endParaRPr lang="en-US" sz="1050" dirty="0"/>
          </a:p>
        </p:txBody>
      </p:sp>
      <p:sp>
        <p:nvSpPr>
          <p:cNvPr id="3" name="Rectangle 2">
            <a:extLst>
              <a:ext uri="{FF2B5EF4-FFF2-40B4-BE49-F238E27FC236}">
                <a16:creationId xmlns:a16="http://schemas.microsoft.com/office/drawing/2014/main" id="{8E174C98-290C-E924-CA77-B13C49077C10}"/>
              </a:ext>
            </a:extLst>
          </p:cNvPr>
          <p:cNvSpPr/>
          <p:nvPr/>
        </p:nvSpPr>
        <p:spPr>
          <a:xfrm>
            <a:off x="466203" y="469900"/>
            <a:ext cx="75762" cy="695633"/>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6209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pic>
        <p:nvPicPr>
          <p:cNvPr id="3" name="Image 1"/>
          <p:cNvPicPr>
            <a:picLocks noChangeAspect="1"/>
          </p:cNvPicPr>
          <p:nvPr/>
        </p:nvPicPr>
        <p:blipFill>
          <a:blip r:embed="rId4"/>
          <a:srcRect/>
          <a:stretch/>
        </p:blipFill>
        <p:spPr>
          <a:xfrm>
            <a:off x="6318561" y="547057"/>
            <a:ext cx="2886075" cy="4329112"/>
          </a:xfrm>
          <a:prstGeom prst="rect">
            <a:avLst/>
          </a:prstGeom>
        </p:spPr>
      </p:pic>
      <p:pic>
        <p:nvPicPr>
          <p:cNvPr id="4" name="Image 2" descr="preencoded.png"/>
          <p:cNvPicPr>
            <a:picLocks noChangeAspect="1"/>
          </p:cNvPicPr>
          <p:nvPr/>
        </p:nvPicPr>
        <p:blipFill>
          <a:blip r:embed="rId5"/>
          <a:stretch>
            <a:fillRect/>
          </a:stretch>
        </p:blipFill>
        <p:spPr>
          <a:xfrm>
            <a:off x="5913749" y="814815"/>
            <a:ext cx="809625" cy="809625"/>
          </a:xfrm>
          <a:prstGeom prst="rect">
            <a:avLst/>
          </a:prstGeom>
        </p:spPr>
      </p:pic>
      <p:sp>
        <p:nvSpPr>
          <p:cNvPr id="5" name="Text 0"/>
          <p:cNvSpPr/>
          <p:nvPr/>
        </p:nvSpPr>
        <p:spPr>
          <a:xfrm>
            <a:off x="521943" y="547057"/>
            <a:ext cx="4848225" cy="342900"/>
          </a:xfrm>
          <a:prstGeom prst="rect">
            <a:avLst/>
          </a:prstGeom>
          <a:noFill/>
          <a:ln/>
        </p:spPr>
        <p:txBody>
          <a:bodyPr wrap="square" lIns="0" tIns="0" rIns="0" bIns="0" rtlCol="0" anchor="ctr"/>
          <a:lstStyle/>
          <a:p>
            <a:pPr marL="342900" indent="-342900" algn="l">
              <a:lnSpc>
                <a:spcPct val="66563"/>
              </a:lnSpc>
              <a:buSzPct val="100000"/>
              <a:buFont typeface="+mj-lt"/>
              <a:buAutoNum type="arabicPeriod"/>
            </a:pPr>
            <a:r>
              <a:rPr lang="en-US" sz="2700" b="1">
                <a:solidFill>
                  <a:srgbClr val="000000"/>
                </a:solidFill>
                <a:latin typeface="Archivo Black" pitchFamily="34" charset="0"/>
                <a:ea typeface="Archivo Black" pitchFamily="34" charset="-122"/>
                <a:cs typeface="Archivo Black" pitchFamily="34" charset="-120"/>
              </a:rPr>
              <a:t>Executive Summary</a:t>
            </a:r>
            <a:endParaRPr lang="en-US" sz="2700" b="1" dirty="0"/>
          </a:p>
        </p:txBody>
      </p:sp>
      <p:sp>
        <p:nvSpPr>
          <p:cNvPr id="6" name="Text 1"/>
          <p:cNvSpPr/>
          <p:nvPr/>
        </p:nvSpPr>
        <p:spPr>
          <a:xfrm>
            <a:off x="548836" y="1193721"/>
            <a:ext cx="4819650" cy="3745622"/>
          </a:xfrm>
          <a:prstGeom prst="rect">
            <a:avLst/>
          </a:prstGeom>
          <a:noFill/>
          <a:ln/>
        </p:spPr>
        <p:txBody>
          <a:bodyPr wrap="square" lIns="0" tIns="0" rIns="0" bIns="0" rtlCol="0" anchor="ctr"/>
          <a:lstStyle/>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 Pty Ltd is an innovative Project and Events Management company based in Cape Town, South Africa, established to address the lack of representation for rural communities in the events sector. Unlike competitors that concentrate on urban and metropolitan markets, the company focuses on staging high-profile events in rural areas, allowing these communities to showcase their culture, talent, and economic potential. This unique approach positions Mbokodo Entle as both a disruptor in the events industry and a driver of inclusive socio-economic growth.</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The company’s vision is to become Africa’s leading events management brand, known for empowering rural communities through partnerships and world-class platforms. Its mission centers on blending brand management and public relations expertise to generate commercial value while creating sustainable opportunities in rural economies. This dual mandate—balancing profitability with social impact—forms the core of its business model, ensuring that every project delivers tangible outcomes for both the company and the communities it serves.</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Rural communities across Africa often face challenges such as poor visibility, inadequate infrastructure, and limited integration into mainstream markets. Mbokodo Entle sees these challenges as opportunities, leveraging events as a platform to attract investment, showcase local potential, and bridge the gap between rural economies and global networks. By combining execution excellence with development outcomes, the company is well-positioned to appeal to governments, corporates, and NGOs that are equally invested in empowerment and sustainability.</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Financially, Mbokodo Entle anticipates revenues of R500,000 in the short term and profits of R1 million by 2025, growing to R2 million by 2026, with margins projected above 30%. The company requires R5 million in capital expenditure to fund equipment and ICT systems, while risk management measures are already in place to address compliance, resource, and operational challenges. Furthermore, by aligning its activities with global Sustainable Development Goals (notably SDG 8 and SDG 9), the company positions itself as an attractive proposition for investors and stakeholders seeking both financial returns and measurable social impact.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CBBD0D3-E2FA-DC8C-1176-6E57195B3150}"/>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1466279" y="2085233"/>
            <a:ext cx="6010275" cy="514350"/>
          </a:xfrm>
          <a:prstGeom prst="rect">
            <a:avLst/>
          </a:prstGeom>
          <a:noFill/>
          <a:ln/>
        </p:spPr>
        <p:txBody>
          <a:bodyPr wrap="square" lIns="0" tIns="0" rIns="0" bIns="0" rtlCol="0" anchor="ctr"/>
          <a:lstStyle/>
          <a:p>
            <a:pPr marL="0" indent="0" algn="l">
              <a:lnSpc>
                <a:spcPct val="79650"/>
              </a:lnSpc>
              <a:buNone/>
            </a:pPr>
            <a:r>
              <a:rPr lang="en-US" sz="1800" b="1" dirty="0">
                <a:solidFill>
                  <a:srgbClr val="FFFFFF"/>
                </a:solidFill>
                <a:latin typeface="Archivo Black" pitchFamily="34" charset="0"/>
                <a:ea typeface="Archivo Black" pitchFamily="34" charset="-122"/>
                <a:cs typeface="Archivo Black" pitchFamily="34" charset="-120"/>
              </a:rPr>
              <a:t>Section 2</a:t>
            </a:r>
            <a:endParaRPr lang="en-US" sz="1800" b="1" dirty="0"/>
          </a:p>
        </p:txBody>
      </p:sp>
      <p:sp>
        <p:nvSpPr>
          <p:cNvPr id="5" name="Text 1"/>
          <p:cNvSpPr/>
          <p:nvPr/>
        </p:nvSpPr>
        <p:spPr>
          <a:xfrm>
            <a:off x="1390079" y="2608136"/>
            <a:ext cx="7124700" cy="514350"/>
          </a:xfrm>
          <a:prstGeom prst="rect">
            <a:avLst/>
          </a:prstGeom>
          <a:noFill/>
          <a:ln/>
        </p:spPr>
        <p:txBody>
          <a:bodyPr wrap="square" lIns="0" tIns="0" rIns="0" bIns="0" rtlCol="0" anchor="ctr"/>
          <a:lstStyle/>
          <a:p>
            <a:pPr marL="0" indent="0" algn="l">
              <a:lnSpc>
                <a:spcPct val="66656"/>
              </a:lnSpc>
              <a:buNone/>
            </a:pPr>
            <a:r>
              <a:rPr lang="en-US" sz="4800" b="1" dirty="0">
                <a:solidFill>
                  <a:srgbClr val="FFFFFF"/>
                </a:solidFill>
                <a:latin typeface="Archivo Black" pitchFamily="34" charset="0"/>
                <a:ea typeface="Archivo Black" pitchFamily="34" charset="-122"/>
                <a:cs typeface="Archivo Black" pitchFamily="34" charset="-120"/>
              </a:rPr>
              <a:t>COMPANY OVERVIEW</a:t>
            </a:r>
            <a:endParaRPr lang="en-US" sz="4800" b="1"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4990"/>
            <a:ext cx="9753600" cy="5486400"/>
          </a:xfrm>
          <a:prstGeom prst="rect">
            <a:avLst/>
          </a:prstGeom>
        </p:spPr>
      </p:pic>
      <p:sp>
        <p:nvSpPr>
          <p:cNvPr id="5" name="Text 0"/>
          <p:cNvSpPr/>
          <p:nvPr/>
        </p:nvSpPr>
        <p:spPr>
          <a:xfrm>
            <a:off x="521943" y="443930"/>
            <a:ext cx="4848225" cy="342900"/>
          </a:xfrm>
          <a:prstGeom prst="rect">
            <a:avLst/>
          </a:prstGeom>
          <a:noFill/>
          <a:ln/>
        </p:spPr>
        <p:txBody>
          <a:bodyPr wrap="square" lIns="0" tIns="0" rIns="0" bIns="0" rtlCol="0" anchor="ctr"/>
          <a:lstStyle/>
          <a:p>
            <a:pPr algn="l">
              <a:lnSpc>
                <a:spcPct val="66563"/>
              </a:lnSpc>
              <a:buSzPct val="100000"/>
            </a:pPr>
            <a:r>
              <a:rPr lang="en-US" sz="2700" b="1" dirty="0">
                <a:solidFill>
                  <a:srgbClr val="000000"/>
                </a:solidFill>
                <a:latin typeface="Archivo Black" pitchFamily="34" charset="0"/>
                <a:ea typeface="Archivo Black" pitchFamily="34" charset="-122"/>
                <a:cs typeface="Archivo Black" pitchFamily="34" charset="-120"/>
              </a:rPr>
              <a:t>2. Company Overview</a:t>
            </a:r>
            <a:endParaRPr lang="en-US" sz="2700" b="1" dirty="0"/>
          </a:p>
        </p:txBody>
      </p:sp>
      <p:sp>
        <p:nvSpPr>
          <p:cNvPr id="6" name="Text 1"/>
          <p:cNvSpPr/>
          <p:nvPr/>
        </p:nvSpPr>
        <p:spPr>
          <a:xfrm>
            <a:off x="583212" y="932398"/>
            <a:ext cx="6657975" cy="3630077"/>
          </a:xfrm>
          <a:prstGeom prst="rect">
            <a:avLst/>
          </a:prstGeom>
          <a:noFill/>
          <a:ln/>
        </p:spPr>
        <p:txBody>
          <a:bodyPr wrap="square" lIns="0" tIns="0" rIns="0" bIns="0" rtlCol="0" anchor="ctr"/>
          <a:lstStyle/>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2.1 Company Background</a:t>
            </a:r>
            <a:endParaRPr lang="en-US" sz="800" dirty="0"/>
          </a:p>
          <a:p>
            <a:pPr marL="0" indent="0" algn="l">
              <a:spcBef>
                <a:spcPts val="600"/>
              </a:spcBef>
              <a:buNone/>
            </a:pPr>
            <a:r>
              <a:rPr lang="en-US" sz="800" dirty="0">
                <a:solidFill>
                  <a:srgbClr val="000000"/>
                </a:solidFill>
                <a:latin typeface="Montserrat" panose="00000500000000000000" pitchFamily="2" charset="0"/>
              </a:rPr>
              <a:t>Mbokodo Entle, founded in Cape Town, was established to empower rural communities by creating events that provide global visibility and economic inclusion. Unlike traditional event firms focused on cities, it uses events as platforms for social transformation—connecting underserved communities with investors, policymakers, and development partners. This approach positions the company as both a cultural bridge and a driver of inclusive growth.</a:t>
            </a:r>
          </a:p>
          <a:p>
            <a:pPr marL="0" indent="0" algn="l">
              <a:spcBef>
                <a:spcPts val="600"/>
              </a:spcBef>
              <a:buNone/>
            </a:pPr>
            <a:r>
              <a:rPr lang="en-US" sz="800" dirty="0">
                <a:solidFill>
                  <a:srgbClr val="000000"/>
                </a:solidFill>
                <a:latin typeface="Montserrat" panose="00000500000000000000" pitchFamily="2" charset="0"/>
              </a:rPr>
              <a:t>Recognizing the rapid growth of Africa’s events industry alongside rural marginalization, Mbokodo Entle turned this gap into a niche opportunity. Through partnerships with key institutions, it delivers authentic yet professionally executed events that resonate locally and globally. With plans to scale across Africa, the company aims to sustain profitability while ensuring rural empowerment remains central to its mission.</a:t>
            </a:r>
            <a:endParaRPr lang="en-US" sz="800" dirty="0"/>
          </a:p>
          <a:p>
            <a:pPr marL="0" indent="0" algn="l">
              <a:lnSpc>
                <a:spcPct val="59333"/>
              </a:lnSpc>
              <a:buNone/>
            </a:pP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2.2 Vision</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A company’s vision sets the long-term direction and communicates the legacy it seeks to build. For Mbokodo Entle, the vision is ambitious yet clear: to lead Africa’s Project and Events Management sector while ensuring rural communities are central beneficiaries. This vision reflects a commitment to growth, empowerment, and innovation, balancing commercial goals with social responsibility.</a:t>
            </a:r>
          </a:p>
          <a:p>
            <a:pPr marL="0" indent="0" algn="l">
              <a:lnSpc>
                <a:spcPct val="5933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2.3 Mission</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The mission statement defines how the company will operationalize its vision. Mbokodo Entle’s mission is to leverage brand management and public relations expertise to design events that deliver economic opportunities and sustainable growth for rural areas. This mission emphasizes inclusivity and collaboration, ensuring that rural communities are not passive participants but active stakeholders in the company’s activities.</a:t>
            </a:r>
          </a:p>
          <a:p>
            <a:pPr marL="0" indent="0" algn="l">
              <a:lnSpc>
                <a:spcPct val="5933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2.4 Core Values</a:t>
            </a:r>
          </a:p>
          <a:p>
            <a:pPr marL="0" indent="0" algn="l">
              <a:lnSpc>
                <a:spcPct val="92663"/>
              </a:lnSpc>
              <a:buNone/>
            </a:pPr>
            <a:endParaRPr lang="en-US" sz="800" dirty="0"/>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Empowerment: Creating platforms for rural communities to access economic opportunities.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Innovation: Delivering creative, impactful events that resonate locally and globally.</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Partnership: Building collaborations with institutions, corporates, and communities.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Integrity: Operating transparently, ethically, and in compliance with regulations.</a:t>
            </a:r>
          </a:p>
          <a:p>
            <a:pPr marL="171450" indent="-171450" algn="l">
              <a:buFont typeface="Arial" panose="020B0604020202020204" pitchFamily="34" charset="0"/>
              <a:buChar char="•"/>
            </a:pPr>
            <a:r>
              <a:rPr lang="en-US" sz="800" dirty="0">
                <a:solidFill>
                  <a:srgbClr val="000000"/>
                </a:solidFill>
                <a:latin typeface="Montserrat" pitchFamily="34" charset="0"/>
                <a:ea typeface="Montserrat" pitchFamily="34" charset="-122"/>
                <a:cs typeface="Montserrat" pitchFamily="34" charset="-120"/>
              </a:rPr>
              <a:t>Sustainability: Aligning with global goals to ensure long-term social and environmental impact.</a:t>
            </a:r>
          </a:p>
        </p:txBody>
      </p:sp>
      <p:pic>
        <p:nvPicPr>
          <p:cNvPr id="7" name="Image 1">
            <a:extLst>
              <a:ext uri="{FF2B5EF4-FFF2-40B4-BE49-F238E27FC236}">
                <a16:creationId xmlns:a16="http://schemas.microsoft.com/office/drawing/2014/main" id="{32D7A4CD-B585-61FD-F408-1E4A33216216}"/>
              </a:ext>
            </a:extLst>
          </p:cNvPr>
          <p:cNvPicPr>
            <a:picLocks/>
          </p:cNvPicPr>
          <p:nvPr/>
        </p:nvPicPr>
        <p:blipFill>
          <a:blip r:embed="rId4"/>
          <a:srcRect b="8045"/>
          <a:stretch>
            <a:fillRect/>
          </a:stretch>
        </p:blipFill>
        <p:spPr>
          <a:xfrm>
            <a:off x="7900282" y="376564"/>
            <a:ext cx="1325880" cy="1627632"/>
          </a:xfrm>
          <a:prstGeom prst="rect">
            <a:avLst/>
          </a:prstGeom>
        </p:spPr>
      </p:pic>
      <p:pic>
        <p:nvPicPr>
          <p:cNvPr id="8" name="Image 2" descr="preencoded.png">
            <a:extLst>
              <a:ext uri="{FF2B5EF4-FFF2-40B4-BE49-F238E27FC236}">
                <a16:creationId xmlns:a16="http://schemas.microsoft.com/office/drawing/2014/main" id="{EC30F043-F544-1819-04A6-DC2CFC6CB2B9}"/>
              </a:ext>
            </a:extLst>
          </p:cNvPr>
          <p:cNvPicPr>
            <a:picLocks noChangeAspect="1"/>
          </p:cNvPicPr>
          <p:nvPr/>
        </p:nvPicPr>
        <p:blipFill>
          <a:blip r:embed="rId5"/>
          <a:stretch>
            <a:fillRect/>
          </a:stretch>
        </p:blipFill>
        <p:spPr>
          <a:xfrm>
            <a:off x="7495470" y="711688"/>
            <a:ext cx="809625" cy="8096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2240B27-8196-B426-C514-0ED8CE515ECB}"/>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2027015" y="2032001"/>
            <a:ext cx="6010275" cy="567582"/>
          </a:xfrm>
          <a:prstGeom prst="rect">
            <a:avLst/>
          </a:prstGeom>
          <a:noFill/>
          <a:ln/>
        </p:spPr>
        <p:txBody>
          <a:bodyPr wrap="square" lIns="0" tIns="0" rIns="0" bIns="0" rtlCol="0" anchor="ctr"/>
          <a:lstStyle/>
          <a:p>
            <a:pPr marL="0" indent="0" algn="l">
              <a:lnSpc>
                <a:spcPct val="79650"/>
              </a:lnSpc>
              <a:buNone/>
            </a:pPr>
            <a:r>
              <a:rPr lang="en-US" sz="1800" b="1" dirty="0">
                <a:solidFill>
                  <a:srgbClr val="FFFFFF"/>
                </a:solidFill>
                <a:latin typeface="Archivo Black" pitchFamily="34" charset="0"/>
                <a:ea typeface="Archivo Black" pitchFamily="34" charset="-122"/>
                <a:cs typeface="Archivo Black" pitchFamily="34" charset="-120"/>
              </a:rPr>
              <a:t>Section 3</a:t>
            </a:r>
            <a:endParaRPr lang="en-US" sz="1800" b="1" dirty="0"/>
          </a:p>
        </p:txBody>
      </p:sp>
      <p:sp>
        <p:nvSpPr>
          <p:cNvPr id="5" name="Text 1"/>
          <p:cNvSpPr/>
          <p:nvPr/>
        </p:nvSpPr>
        <p:spPr>
          <a:xfrm>
            <a:off x="2028158" y="2608136"/>
            <a:ext cx="7058025" cy="447675"/>
          </a:xfrm>
          <a:prstGeom prst="rect">
            <a:avLst/>
          </a:prstGeom>
          <a:noFill/>
          <a:ln/>
        </p:spPr>
        <p:txBody>
          <a:bodyPr wrap="square" lIns="0" tIns="0" rIns="0" bIns="0" rtlCol="0" anchor="ctr"/>
          <a:lstStyle/>
          <a:p>
            <a:pPr marL="0" indent="0" algn="l">
              <a:lnSpc>
                <a:spcPct val="66656"/>
              </a:lnSpc>
              <a:buNone/>
            </a:pPr>
            <a:r>
              <a:rPr lang="en-US" sz="4000" b="1" dirty="0">
                <a:solidFill>
                  <a:srgbClr val="FFFFFF"/>
                </a:solidFill>
                <a:latin typeface="Archivo Black" pitchFamily="34" charset="0"/>
                <a:ea typeface="Archivo Black" pitchFamily="34" charset="-122"/>
                <a:cs typeface="Archivo Black" pitchFamily="34" charset="-120"/>
              </a:rPr>
              <a:t>BUSINESS OPPORTUNITY</a:t>
            </a:r>
            <a:endParaRPr lang="en-US" sz="4000" b="1"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753600" cy="5486400"/>
          </a:xfrm>
          <a:prstGeom prst="rect">
            <a:avLst/>
          </a:prstGeom>
        </p:spPr>
      </p:pic>
      <p:sp>
        <p:nvSpPr>
          <p:cNvPr id="5" name="Text 0"/>
          <p:cNvSpPr/>
          <p:nvPr/>
        </p:nvSpPr>
        <p:spPr>
          <a:xfrm>
            <a:off x="521943" y="443930"/>
            <a:ext cx="5381625" cy="342900"/>
          </a:xfrm>
          <a:prstGeom prst="rect">
            <a:avLst/>
          </a:prstGeom>
          <a:noFill/>
          <a:ln/>
        </p:spPr>
        <p:txBody>
          <a:bodyPr wrap="square" lIns="0" tIns="0" rIns="0" bIns="0" rtlCol="0" anchor="ctr"/>
          <a:lstStyle/>
          <a:p>
            <a:pPr algn="l">
              <a:lnSpc>
                <a:spcPct val="66563"/>
              </a:lnSpc>
              <a:buSzPct val="100000"/>
            </a:pPr>
            <a:r>
              <a:rPr lang="en-US" sz="2700" b="1" dirty="0">
                <a:solidFill>
                  <a:srgbClr val="000000"/>
                </a:solidFill>
                <a:latin typeface="Archivo Black" pitchFamily="34" charset="0"/>
                <a:ea typeface="Archivo Black" pitchFamily="34" charset="-122"/>
                <a:cs typeface="Archivo Black" pitchFamily="34" charset="-120"/>
              </a:rPr>
              <a:t>3. Business Opportunity</a:t>
            </a:r>
            <a:endParaRPr lang="en-US" sz="2700" b="1" dirty="0"/>
          </a:p>
        </p:txBody>
      </p:sp>
      <p:sp>
        <p:nvSpPr>
          <p:cNvPr id="6" name="Text 1"/>
          <p:cNvSpPr/>
          <p:nvPr/>
        </p:nvSpPr>
        <p:spPr>
          <a:xfrm>
            <a:off x="583212" y="932398"/>
            <a:ext cx="5857875" cy="4336288"/>
          </a:xfrm>
          <a:prstGeom prst="rect">
            <a:avLst/>
          </a:prstGeom>
          <a:noFill/>
          <a:ln/>
        </p:spPr>
        <p:txBody>
          <a:bodyPr wrap="square" lIns="0" tIns="0" rIns="0" bIns="0" rtlCol="0" anchor="ctr"/>
          <a:lstStyle/>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3.1 Problem Statement</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Across Africa, rural areas face systemic challenges that hinder their development potential. These challenges include lack of visibility, limited access to investment, and minimal participation in economic growth initiatives. Traditional event management practices have largely ignored rural communities, focusing instead on urban markets where infrastructure is developed, and profitability is immediate. As a result, rural areas remain marginalized, with their cultural richness and economic potential going untapped.</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The lack of tailored platforms means rural communities are excluded from opportunities to showcase their talents, products, and ideas. This invisibility reinforces cycles of underdevelopment, where communities are left behind while cities thrive. Without innovative models to bridge this gap, rural areas will continue to lag, perpetuating inequality and undermining inclusive development.</a:t>
            </a:r>
            <a:endParaRPr lang="en-US" sz="800" dirty="0"/>
          </a:p>
          <a:p>
            <a:pPr marL="0" indent="0" algn="l">
              <a:lnSpc>
                <a:spcPct val="9266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3.2 Market Opportunity</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Despite these challenges, there is a significant opportunity for innovation in the events sector. Governments, corporates, and development organizations increasingly prioritize rural development and inclusive growth. There is a growing demand for platforms that can highlight rural communities, connect them to stakeholders, and generate sustainable economic outcomes. Events are uniquely suited to this purpose because they combine storytelling, visibility, and networking.</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Entle’s strategy of focusing on rural areas gives it first-mover advantage in an underserved market. By staging global events in remote settings, the company can create unique experiences that differentiate it from traditional urban-focused competitors. This approach also resonates with international development agendas, making Mbokodo Entle an attractive partner for organizations seeking SDG alignment.</a:t>
            </a:r>
          </a:p>
          <a:p>
            <a:pPr marL="0" indent="0" algn="l">
              <a:lnSpc>
                <a:spcPct val="92663"/>
              </a:lnSpc>
              <a:buNone/>
            </a:pPr>
            <a:r>
              <a:rPr lang="en-US" sz="800" dirty="0">
                <a:solidFill>
                  <a:srgbClr val="000000"/>
                </a:solidFill>
              </a:rPr>
              <a:t> </a:t>
            </a:r>
            <a:endParaRPr lang="en-US" sz="800" dirty="0"/>
          </a:p>
          <a:p>
            <a:pPr marL="0" indent="0" algn="l">
              <a:lnSpc>
                <a:spcPct val="92663"/>
              </a:lnSpc>
              <a:buNone/>
            </a:pPr>
            <a:r>
              <a:rPr lang="en-US" sz="800" b="1" dirty="0">
                <a:solidFill>
                  <a:srgbClr val="000000"/>
                </a:solidFill>
                <a:latin typeface="Montserrat" pitchFamily="34" charset="0"/>
                <a:ea typeface="Montserrat" pitchFamily="34" charset="-122"/>
                <a:cs typeface="Montserrat" pitchFamily="34" charset="-120"/>
              </a:rPr>
              <a:t>3.3 Proposed Solution</a:t>
            </a:r>
            <a:endParaRPr lang="en-US" sz="800" dirty="0"/>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Mbokodo Entle proposes a holistic solution that integrates professional event management with social impact. By leveraging brand management and public relations expertise, the company designs events that attract attention, build credibility, and create economic opportunities for rural communities. Strategic partnerships with key stakeholders—including governments, corporates, and NGOs—ensure that events generate lasting impact beyond the immediate occasion.</a:t>
            </a:r>
          </a:p>
          <a:p>
            <a:pPr marL="0" indent="0" algn="l">
              <a:spcBef>
                <a:spcPts val="600"/>
              </a:spcBef>
              <a:buNone/>
            </a:pPr>
            <a:r>
              <a:rPr lang="en-US" sz="800" dirty="0">
                <a:solidFill>
                  <a:srgbClr val="000000"/>
                </a:solidFill>
                <a:latin typeface="Montserrat" pitchFamily="34" charset="0"/>
                <a:ea typeface="Montserrat" pitchFamily="34" charset="-122"/>
                <a:cs typeface="Montserrat" pitchFamily="34" charset="-120"/>
              </a:rPr>
              <a:t>The solution also includes a strong digital component. By using online platforms to promote events, Mbokodo Entle extends their reach, enabling rural communities to connect with global audiences. This integration of physical and digital strategies maximizes visibility and ensures scalability. Together, these elements provide a comprehensive model that addresses the problems of invisibility, exclusion, and underdevelopment in rural Africa.</a:t>
            </a:r>
          </a:p>
        </p:txBody>
      </p:sp>
      <p:pic>
        <p:nvPicPr>
          <p:cNvPr id="7" name="Image 1">
            <a:extLst>
              <a:ext uri="{FF2B5EF4-FFF2-40B4-BE49-F238E27FC236}">
                <a16:creationId xmlns:a16="http://schemas.microsoft.com/office/drawing/2014/main" id="{DB937B00-0332-66F3-7712-550FD164AA13}"/>
              </a:ext>
            </a:extLst>
          </p:cNvPr>
          <p:cNvPicPr>
            <a:picLocks/>
          </p:cNvPicPr>
          <p:nvPr/>
        </p:nvPicPr>
        <p:blipFill>
          <a:blip r:embed="rId4"/>
          <a:srcRect b="8045"/>
          <a:stretch>
            <a:fillRect/>
          </a:stretch>
        </p:blipFill>
        <p:spPr>
          <a:xfrm>
            <a:off x="7900282" y="376564"/>
            <a:ext cx="1325880" cy="1627632"/>
          </a:xfrm>
          <a:prstGeom prst="rect">
            <a:avLst/>
          </a:prstGeom>
        </p:spPr>
      </p:pic>
      <p:pic>
        <p:nvPicPr>
          <p:cNvPr id="8" name="Image 2" descr="preencoded.png">
            <a:extLst>
              <a:ext uri="{FF2B5EF4-FFF2-40B4-BE49-F238E27FC236}">
                <a16:creationId xmlns:a16="http://schemas.microsoft.com/office/drawing/2014/main" id="{C78CE6C5-9A39-D8A2-6CAE-329ECC53213C}"/>
              </a:ext>
            </a:extLst>
          </p:cNvPr>
          <p:cNvPicPr>
            <a:picLocks noChangeAspect="1"/>
          </p:cNvPicPr>
          <p:nvPr/>
        </p:nvPicPr>
        <p:blipFill>
          <a:blip r:embed="rId5"/>
          <a:stretch>
            <a:fillRect/>
          </a:stretch>
        </p:blipFill>
        <p:spPr>
          <a:xfrm>
            <a:off x="7495470" y="711688"/>
            <a:ext cx="809625" cy="8096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BB50D86-F477-E346-D20B-3BF65D1ABB5C}"/>
              </a:ext>
            </a:extLst>
          </p:cNvPr>
          <p:cNvSpPr/>
          <p:nvPr/>
        </p:nvSpPr>
        <p:spPr>
          <a:xfrm>
            <a:off x="0" y="0"/>
            <a:ext cx="9753600" cy="5486400"/>
          </a:xfrm>
          <a:prstGeom prst="rect">
            <a:avLst/>
          </a:prstGeom>
          <a:solidFill>
            <a:srgbClr val="DD872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age 1" descr="preencoded.png"/>
          <p:cNvPicPr>
            <a:picLocks noChangeAspect="1"/>
          </p:cNvPicPr>
          <p:nvPr/>
        </p:nvPicPr>
        <p:blipFill>
          <a:blip r:embed="rId3"/>
          <a:stretch>
            <a:fillRect/>
          </a:stretch>
        </p:blipFill>
        <p:spPr>
          <a:xfrm>
            <a:off x="3267361" y="1188910"/>
            <a:ext cx="4581525" cy="3105150"/>
          </a:xfrm>
          <a:prstGeom prst="rect">
            <a:avLst/>
          </a:prstGeom>
        </p:spPr>
      </p:pic>
      <p:sp>
        <p:nvSpPr>
          <p:cNvPr id="4" name="Text 0"/>
          <p:cNvSpPr/>
          <p:nvPr/>
        </p:nvSpPr>
        <p:spPr>
          <a:xfrm>
            <a:off x="2116417" y="2085233"/>
            <a:ext cx="6010275" cy="514350"/>
          </a:xfrm>
          <a:prstGeom prst="rect">
            <a:avLst/>
          </a:prstGeom>
          <a:noFill/>
          <a:ln/>
        </p:spPr>
        <p:txBody>
          <a:bodyPr wrap="square" lIns="0" tIns="0" rIns="0" bIns="0" rtlCol="0" anchor="ctr"/>
          <a:lstStyle/>
          <a:p>
            <a:pPr marL="0" indent="0" algn="l">
              <a:lnSpc>
                <a:spcPct val="79650"/>
              </a:lnSpc>
              <a:buNone/>
            </a:pPr>
            <a:r>
              <a:rPr lang="en-US" sz="1800" b="1" dirty="0">
                <a:solidFill>
                  <a:srgbClr val="FFFFFF"/>
                </a:solidFill>
                <a:latin typeface="Archivo Black" pitchFamily="34" charset="0"/>
                <a:ea typeface="Archivo Black" pitchFamily="34" charset="-122"/>
                <a:cs typeface="Archivo Black" pitchFamily="34" charset="-120"/>
              </a:rPr>
              <a:t>Section 4</a:t>
            </a:r>
            <a:endParaRPr lang="en-US" sz="1800" b="1" dirty="0"/>
          </a:p>
        </p:txBody>
      </p:sp>
      <p:sp>
        <p:nvSpPr>
          <p:cNvPr id="5" name="Text 1"/>
          <p:cNvSpPr/>
          <p:nvPr/>
        </p:nvSpPr>
        <p:spPr>
          <a:xfrm>
            <a:off x="2062543" y="2608136"/>
            <a:ext cx="6086475" cy="514350"/>
          </a:xfrm>
          <a:prstGeom prst="rect">
            <a:avLst/>
          </a:prstGeom>
          <a:noFill/>
          <a:ln/>
        </p:spPr>
        <p:txBody>
          <a:bodyPr wrap="square" lIns="0" tIns="0" rIns="0" bIns="0" rtlCol="0" anchor="ctr"/>
          <a:lstStyle/>
          <a:p>
            <a:pPr marL="0" indent="0" algn="l">
              <a:lnSpc>
                <a:spcPct val="66656"/>
              </a:lnSpc>
              <a:buNone/>
            </a:pPr>
            <a:r>
              <a:rPr lang="en-US" sz="4400" b="1" dirty="0">
                <a:solidFill>
                  <a:srgbClr val="FFFFFF"/>
                </a:solidFill>
                <a:latin typeface="Archivo Black" pitchFamily="34" charset="0"/>
                <a:ea typeface="Archivo Black" pitchFamily="34" charset="-122"/>
                <a:cs typeface="Archivo Black" pitchFamily="34" charset="-120"/>
              </a:rPr>
              <a:t>Market Analysis</a:t>
            </a:r>
            <a:endParaRPr lang="en-US" sz="4400" b="1" dirty="0"/>
          </a:p>
        </p:txBody>
      </p:sp>
      <p:sp>
        <p:nvSpPr>
          <p:cNvPr id="6" name="Text 2"/>
          <p:cNvSpPr/>
          <p:nvPr/>
        </p:nvSpPr>
        <p:spPr>
          <a:xfrm>
            <a:off x="3524250" y="3813353"/>
            <a:ext cx="3990975" cy="133350"/>
          </a:xfrm>
          <a:prstGeom prst="rect">
            <a:avLst/>
          </a:prstGeom>
          <a:noFill/>
          <a:ln/>
        </p:spPr>
        <p:txBody>
          <a:bodyPr wrap="square" lIns="0" tIns="0" rIns="0" bIns="0" rtlCol="0" anchor="ctr"/>
          <a:lstStyle/>
          <a:p>
            <a:pPr marL="0" indent="0" algn="l">
              <a:lnSpc>
                <a:spcPct val="86166"/>
              </a:lnSpc>
              <a:buNone/>
            </a:pPr>
            <a:r>
              <a:rPr lang="en-US" sz="825" dirty="0">
                <a:solidFill>
                  <a:srgbClr val="FFFFFF"/>
                </a:solidFill>
                <a:latin typeface="Montserrat" pitchFamily="34" charset="0"/>
                <a:ea typeface="Montserrat" pitchFamily="34" charset="-122"/>
                <a:cs typeface="Montserrat" pitchFamily="34" charset="-120"/>
              </a:rPr>
              <a:t>Empowering smallholder farmers &amp; delivering high-quality wholefoods.</a:t>
            </a:r>
            <a:endParaRPr lang="en-US" sz="825"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330</TotalTime>
  <Words>5485</Words>
  <Application>Microsoft Office PowerPoint</Application>
  <PresentationFormat>Custom</PresentationFormat>
  <Paragraphs>378</Paragraphs>
  <Slides>34</Slides>
  <Notes>34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Archivo Black</vt:lpstr>
      <vt:lpstr>Arial</vt:lpstr>
      <vt:lpstr>Montserrat</vt:lpstr>
      <vt:lpstr>Muli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dc:description/>
  <cp:lastModifiedBy>Newcayen Maluleke</cp:lastModifiedBy>
  <cp:revision>10</cp:revision>
  <dcterms:created xsi:type="dcterms:W3CDTF">2025-08-19T10:09:33Z</dcterms:created>
  <dcterms:modified xsi:type="dcterms:W3CDTF">2025-09-06T10:13:06Z</dcterms:modified>
</cp:coreProperties>
</file>